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707" r:id="rId3"/>
  </p:sldMasterIdLst>
  <p:notesMasterIdLst>
    <p:notesMasterId r:id="rId10"/>
  </p:notesMasterIdLst>
  <p:sldIdLst>
    <p:sldId id="290" r:id="rId4"/>
    <p:sldId id="281" r:id="rId5"/>
    <p:sldId id="286" r:id="rId6"/>
    <p:sldId id="288" r:id="rId7"/>
    <p:sldId id="284" r:id="rId8"/>
    <p:sldId id="289"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4790">
          <p15:clr>
            <a:srgbClr val="A4A3A4"/>
          </p15:clr>
        </p15:guide>
        <p15:guide id="3" orient="horz" pos="1205">
          <p15:clr>
            <a:srgbClr val="A4A3A4"/>
          </p15:clr>
        </p15:guide>
        <p15:guide id="4" orient="horz" pos="2440">
          <p15:clr>
            <a:srgbClr val="A4A3A4"/>
          </p15:clr>
        </p15:guide>
        <p15:guide id="5" pos="49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800"/>
    <a:srgbClr val="397913"/>
    <a:srgbClr val="E00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95" autoAdjust="0"/>
    <p:restoredTop sz="70656" autoAdjust="0"/>
  </p:normalViewPr>
  <p:slideViewPr>
    <p:cSldViewPr snapToGrid="0" snapToObjects="1" showGuides="1">
      <p:cViewPr varScale="1">
        <p:scale>
          <a:sx n="108" d="100"/>
          <a:sy n="108" d="100"/>
        </p:scale>
        <p:origin x="1890" y="108"/>
      </p:cViewPr>
      <p:guideLst>
        <p:guide orient="horz"/>
        <p:guide pos="4790"/>
        <p:guide orient="horz" pos="1205"/>
        <p:guide orient="horz" pos="2440"/>
        <p:guide pos="495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53206304246936E-2"/>
          <c:y val="0.23588689267762059"/>
          <c:w val="0.88043482802681905"/>
          <c:h val="0.54290484017323537"/>
        </c:manualLayout>
      </c:layout>
      <c:barChart>
        <c:barDir val="col"/>
        <c:grouping val="clustered"/>
        <c:varyColors val="0"/>
        <c:ser>
          <c:idx val="0"/>
          <c:order val="0"/>
          <c:tx>
            <c:strRef>
              <c:f>Sheet1!$A$2</c:f>
              <c:strCache>
                <c:ptCount val="1"/>
                <c:pt idx="0">
                  <c:v>Category 1</c:v>
                </c:pt>
              </c:strCache>
            </c:strRef>
          </c:tx>
          <c:spPr>
            <a:solidFill>
              <a:srgbClr val="FF0000"/>
            </a:solidFill>
          </c:spPr>
          <c:invertIfNegative val="0"/>
          <c:dPt>
            <c:idx val="0"/>
            <c:invertIfNegative val="0"/>
            <c:bubble3D val="0"/>
            <c:spPr>
              <a:solidFill>
                <a:schemeClr val="bg1">
                  <a:lumMod val="85000"/>
                </a:schemeClr>
              </a:solidFill>
            </c:spPr>
          </c:dPt>
          <c:dPt>
            <c:idx val="1"/>
            <c:invertIfNegative val="0"/>
            <c:bubble3D val="0"/>
            <c:spPr>
              <a:solidFill>
                <a:schemeClr val="accent2"/>
              </a:solidFill>
            </c:spPr>
          </c:dPt>
          <c:dLbls>
            <c:dLbl>
              <c:idx val="0"/>
              <c:tx>
                <c:rich>
                  <a:bodyPr/>
                  <a:lstStyle/>
                  <a:p>
                    <a:r>
                      <a:rPr lang="en-US" dirty="0" smtClean="0"/>
                      <a:t>48%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60%</a:t>
                    </a:r>
                    <a:endParaRPr lang="en-US" dirty="0"/>
                  </a:p>
                </c:rich>
              </c:tx>
              <c:showLegendKey val="0"/>
              <c:showVal val="1"/>
              <c:showCatName val="0"/>
              <c:showSerName val="0"/>
              <c:showPercent val="0"/>
              <c:showBubbleSize val="0"/>
              <c:extLst>
                <c:ext xmlns:c15="http://schemas.microsoft.com/office/drawing/2012/chart" uri="{CE6537A1-D6FC-4f65-9D91-7224C49458BB}"/>
              </c:extLst>
            </c:dLbl>
            <c:numFmt formatCode="0&quot;%&quot;" sourceLinked="0"/>
            <c:spPr>
              <a:noFill/>
              <a:ln>
                <a:noFill/>
              </a:ln>
              <a:effectLst/>
            </c:spPr>
            <c:txPr>
              <a:bodyPr/>
              <a:lstStyle/>
              <a:p>
                <a:pPr>
                  <a:defRPr sz="1200" i="1">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Control</c:v>
                </c:pt>
                <c:pt idx="1">
                  <c:v>Test</c:v>
                </c:pt>
              </c:strCache>
            </c:strRef>
          </c:cat>
          <c:val>
            <c:numRef>
              <c:f>Sheet1!$B$2:$C$2</c:f>
              <c:numCache>
                <c:formatCode>General</c:formatCode>
                <c:ptCount val="2"/>
                <c:pt idx="0">
                  <c:v>48</c:v>
                </c:pt>
                <c:pt idx="1">
                  <c:v>60</c:v>
                </c:pt>
              </c:numCache>
            </c:numRef>
          </c:val>
        </c:ser>
        <c:dLbls>
          <c:showLegendKey val="0"/>
          <c:showVal val="0"/>
          <c:showCatName val="0"/>
          <c:showSerName val="0"/>
          <c:showPercent val="0"/>
          <c:showBubbleSize val="0"/>
        </c:dLbls>
        <c:gapWidth val="150"/>
        <c:axId val="491558840"/>
        <c:axId val="491559232"/>
      </c:barChart>
      <c:catAx>
        <c:axId val="491558840"/>
        <c:scaling>
          <c:orientation val="minMax"/>
        </c:scaling>
        <c:delete val="0"/>
        <c:axPos val="b"/>
        <c:numFmt formatCode="General" sourceLinked="0"/>
        <c:majorTickMark val="out"/>
        <c:minorTickMark val="none"/>
        <c:tickLblPos val="nextTo"/>
        <c:txPr>
          <a:bodyPr/>
          <a:lstStyle/>
          <a:p>
            <a:pPr>
              <a:defRPr sz="1400" i="1">
                <a:latin typeface="Calibri" panose="020F0502020204030204" pitchFamily="34" charset="0"/>
              </a:defRPr>
            </a:pPr>
            <a:endParaRPr lang="en-US"/>
          </a:p>
        </c:txPr>
        <c:crossAx val="491559232"/>
        <c:crosses val="autoZero"/>
        <c:auto val="1"/>
        <c:lblAlgn val="ctr"/>
        <c:lblOffset val="100"/>
        <c:noMultiLvlLbl val="0"/>
      </c:catAx>
      <c:valAx>
        <c:axId val="491559232"/>
        <c:scaling>
          <c:orientation val="minMax"/>
        </c:scaling>
        <c:delete val="1"/>
        <c:axPos val="l"/>
        <c:numFmt formatCode="General" sourceLinked="1"/>
        <c:majorTickMark val="out"/>
        <c:minorTickMark val="none"/>
        <c:tickLblPos val="nextTo"/>
        <c:crossAx val="491558840"/>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34412305825429"/>
          <c:y val="0.39664637120449392"/>
          <c:w val="0.82363047484994711"/>
          <c:h val="0.39847314685803797"/>
        </c:manualLayout>
      </c:layout>
      <c:barChart>
        <c:barDir val="col"/>
        <c:grouping val="clustered"/>
        <c:varyColors val="0"/>
        <c:ser>
          <c:idx val="0"/>
          <c:order val="0"/>
          <c:tx>
            <c:strRef>
              <c:f>Sheet1!$A$2</c:f>
              <c:strCache>
                <c:ptCount val="1"/>
                <c:pt idx="0">
                  <c:v>Category 1</c:v>
                </c:pt>
              </c:strCache>
            </c:strRef>
          </c:tx>
          <c:spPr>
            <a:solidFill>
              <a:schemeClr val="accent2"/>
            </a:solidFill>
          </c:spPr>
          <c:invertIfNegative val="0"/>
          <c:dPt>
            <c:idx val="0"/>
            <c:invertIfNegative val="0"/>
            <c:bubble3D val="0"/>
            <c:spPr>
              <a:solidFill>
                <a:schemeClr val="bg1">
                  <a:lumMod val="85000"/>
                </a:schemeClr>
              </a:solidFill>
            </c:spPr>
          </c:dPt>
          <c:dPt>
            <c:idx val="1"/>
            <c:invertIfNegative val="0"/>
            <c:bubble3D val="0"/>
            <c:spPr>
              <a:solidFill>
                <a:schemeClr val="bg1">
                  <a:lumMod val="65000"/>
                </a:schemeClr>
              </a:solidFill>
            </c:spPr>
          </c:dPt>
          <c:dLbls>
            <c:dLbl>
              <c:idx val="0"/>
              <c:layout>
                <c:manualLayout>
                  <c:x val="7.8511277805047228E-3"/>
                  <c:y val="7.0497292624479766E-4"/>
                </c:manualLayout>
              </c:layout>
              <c:tx>
                <c:rich>
                  <a:bodyPr/>
                  <a:lstStyle/>
                  <a:p>
                    <a:r>
                      <a:rPr lang="en-US" dirty="0" smtClean="0"/>
                      <a:t>35%</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23679001386002244"/>
                      <c:h val="0.19076287900727476"/>
                    </c:manualLayout>
                  </c15:layout>
                </c:ext>
              </c:extLst>
            </c:dLbl>
            <c:dLbl>
              <c:idx val="1"/>
              <c:tx>
                <c:rich>
                  <a:bodyPr/>
                  <a:lstStyle/>
                  <a:p>
                    <a:r>
                      <a:rPr lang="en-US" dirty="0" smtClean="0"/>
                      <a:t>38%</a:t>
                    </a:r>
                    <a:endParaRPr lang="en-US" dirty="0"/>
                  </a:p>
                </c:rich>
              </c:tx>
              <c:showLegendKey val="0"/>
              <c:showVal val="1"/>
              <c:showCatName val="0"/>
              <c:showSerName val="0"/>
              <c:showPercent val="0"/>
              <c:showBubbleSize val="0"/>
              <c:extLst>
                <c:ext xmlns:c15="http://schemas.microsoft.com/office/drawing/2012/chart" uri="{CE6537A1-D6FC-4f65-9D91-7224C49458BB}"/>
              </c:extLst>
            </c:dLbl>
            <c:numFmt formatCode="0&quot;%&quot;" sourceLinked="0"/>
            <c:spPr>
              <a:noFill/>
              <a:ln>
                <a:noFill/>
              </a:ln>
              <a:effectLst/>
            </c:spPr>
            <c:txPr>
              <a:bodyPr/>
              <a:lstStyle/>
              <a:p>
                <a:pPr>
                  <a:defRPr sz="1200" i="1">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Control</c:v>
                </c:pt>
                <c:pt idx="1">
                  <c:v>Test</c:v>
                </c:pt>
              </c:strCache>
            </c:strRef>
          </c:cat>
          <c:val>
            <c:numRef>
              <c:f>Sheet1!$B$2:$C$2</c:f>
              <c:numCache>
                <c:formatCode>General</c:formatCode>
                <c:ptCount val="2"/>
                <c:pt idx="0">
                  <c:v>1</c:v>
                </c:pt>
                <c:pt idx="1">
                  <c:v>2</c:v>
                </c:pt>
              </c:numCache>
            </c:numRef>
          </c:val>
        </c:ser>
        <c:dLbls>
          <c:showLegendKey val="0"/>
          <c:showVal val="0"/>
          <c:showCatName val="0"/>
          <c:showSerName val="0"/>
          <c:showPercent val="0"/>
          <c:showBubbleSize val="0"/>
        </c:dLbls>
        <c:gapWidth val="150"/>
        <c:axId val="491560016"/>
        <c:axId val="491560408"/>
      </c:barChart>
      <c:catAx>
        <c:axId val="491560016"/>
        <c:scaling>
          <c:orientation val="minMax"/>
        </c:scaling>
        <c:delete val="0"/>
        <c:axPos val="b"/>
        <c:numFmt formatCode="General" sourceLinked="0"/>
        <c:majorTickMark val="out"/>
        <c:minorTickMark val="none"/>
        <c:tickLblPos val="nextTo"/>
        <c:txPr>
          <a:bodyPr/>
          <a:lstStyle/>
          <a:p>
            <a:pPr>
              <a:defRPr sz="1400" i="1">
                <a:latin typeface="Calibri" panose="020F0502020204030204" pitchFamily="34" charset="0"/>
              </a:defRPr>
            </a:pPr>
            <a:endParaRPr lang="en-US"/>
          </a:p>
        </c:txPr>
        <c:crossAx val="491560408"/>
        <c:crosses val="autoZero"/>
        <c:auto val="1"/>
        <c:lblAlgn val="ctr"/>
        <c:lblOffset val="100"/>
        <c:noMultiLvlLbl val="0"/>
      </c:catAx>
      <c:valAx>
        <c:axId val="491560408"/>
        <c:scaling>
          <c:orientation val="minMax"/>
        </c:scaling>
        <c:delete val="1"/>
        <c:axPos val="l"/>
        <c:numFmt formatCode="General" sourceLinked="1"/>
        <c:majorTickMark val="out"/>
        <c:minorTickMark val="none"/>
        <c:tickLblPos val="nextTo"/>
        <c:crossAx val="491560016"/>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40661-2C2D-43D2-AD63-FC8659B93972}" type="datetimeFigureOut">
              <a:rPr lang="en-GB" smtClean="0"/>
              <a:t>11/07/2016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6286C-9AB6-4B1A-A096-D840066ED6AC}" type="slidenum">
              <a:rPr lang="en-GB" smtClean="0"/>
              <a:t>‹#›</a:t>
            </a:fld>
            <a:endParaRPr lang="en-GB"/>
          </a:p>
        </p:txBody>
      </p:sp>
    </p:spTree>
    <p:extLst>
      <p:ext uri="{BB962C8B-B14F-4D97-AF65-F5344CB8AC3E}">
        <p14:creationId xmlns:p14="http://schemas.microsoft.com/office/powerpoint/2010/main" val="174421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multi-platform study looks at the impact of newsbrands on brand health. It</a:t>
            </a:r>
            <a:r>
              <a:rPr lang="en-GB" baseline="0" dirty="0" smtClean="0"/>
              <a:t> was commissioned by Newsworks from BDRC Continental.</a:t>
            </a:r>
            <a:endParaRPr lang="en-GB" dirty="0" smtClean="0"/>
          </a:p>
          <a:p>
            <a:endParaRPr lang="en-GB" dirty="0" smtClean="0">
              <a:solidFill>
                <a:srgbClr val="FF0000"/>
              </a:solidFill>
            </a:endParaRPr>
          </a:p>
          <a:p>
            <a:r>
              <a:rPr lang="en-GB" dirty="0" smtClean="0">
                <a:solidFill>
                  <a:srgbClr val="FF0000"/>
                </a:solidFill>
              </a:rPr>
              <a:t>The study investigates the impact of advertising in individual and multiple newsbrand platforms on 13 brand health measures – for example, awareness, consideration, quality - for five big brand campaigns. </a:t>
            </a:r>
          </a:p>
          <a:p>
            <a:r>
              <a:rPr lang="en-GB" dirty="0" smtClean="0">
                <a:solidFill>
                  <a:srgbClr val="FF0000"/>
                </a:solidFill>
              </a:rPr>
              <a:t>Results are shown as average uplifts in brand health measures across all campaigns.</a:t>
            </a:r>
          </a:p>
          <a:p>
            <a:endParaRPr lang="en-GB" dirty="0"/>
          </a:p>
        </p:txBody>
      </p:sp>
      <p:sp>
        <p:nvSpPr>
          <p:cNvPr id="4" name="Slide Number Placeholder 3"/>
          <p:cNvSpPr>
            <a:spLocks noGrp="1"/>
          </p:cNvSpPr>
          <p:nvPr>
            <p:ph type="sldNum" sz="quarter" idx="10"/>
          </p:nvPr>
        </p:nvSpPr>
        <p:spPr/>
        <p:txBody>
          <a:bodyPr/>
          <a:lstStyle/>
          <a:p>
            <a:fld id="{2BC6286C-9AB6-4B1A-A096-D840066ED6AC}" type="slidenum">
              <a:rPr lang="en-GB" smtClean="0"/>
              <a:t>1</a:t>
            </a:fld>
            <a:endParaRPr lang="en-GB"/>
          </a:p>
        </p:txBody>
      </p:sp>
    </p:spTree>
    <p:extLst>
      <p:ext uri="{BB962C8B-B14F-4D97-AF65-F5344CB8AC3E}">
        <p14:creationId xmlns:p14="http://schemas.microsoft.com/office/powerpoint/2010/main" val="238302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smtClean="0"/>
          </a:p>
        </p:txBody>
      </p:sp>
      <p:sp>
        <p:nvSpPr>
          <p:cNvPr id="4" name="Slide Number Placeholder 3"/>
          <p:cNvSpPr>
            <a:spLocks noGrp="1"/>
          </p:cNvSpPr>
          <p:nvPr>
            <p:ph type="sldNum" sz="quarter" idx="10"/>
          </p:nvPr>
        </p:nvSpPr>
        <p:spPr/>
        <p:txBody>
          <a:bodyPr/>
          <a:lstStyle/>
          <a:p>
            <a:fld id="{0B3E3AA1-1ACC-47F7-80BE-97E4C99C2F62}"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68012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smtClean="0"/>
          </a:p>
        </p:txBody>
      </p:sp>
      <p:sp>
        <p:nvSpPr>
          <p:cNvPr id="4" name="Slide Number Placeholder 3"/>
          <p:cNvSpPr>
            <a:spLocks noGrp="1"/>
          </p:cNvSpPr>
          <p:nvPr>
            <p:ph type="sldNum" sz="quarter" idx="10"/>
          </p:nvPr>
        </p:nvSpPr>
        <p:spPr/>
        <p:txBody>
          <a:bodyPr/>
          <a:lstStyle/>
          <a:p>
            <a:fld id="{0B3E3AA1-1ACC-47F7-80BE-97E4C99C2F6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63175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We covered 13 brand metrics, ranging from awareness to consideration, to more emotional measures, such as brand warmth and trust: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Spontaneous advertising awareness (excluded from analysis): </a:t>
            </a:r>
            <a:r>
              <a:rPr lang="en-GB" sz="1600" kern="1200" dirty="0" smtClean="0">
                <a:solidFill>
                  <a:schemeClr val="tx1"/>
                </a:solidFill>
                <a:effectLst/>
                <a:latin typeface="+mn-lt"/>
                <a:ea typeface="+mn-ea"/>
                <a:cs typeface="+mn-cs"/>
              </a:rPr>
              <a:t>which </a:t>
            </a:r>
            <a:r>
              <a:rPr lang="en-GB" sz="1600" b="1" kern="1200" dirty="0" smtClean="0">
                <a:solidFill>
                  <a:schemeClr val="tx1"/>
                </a:solidFill>
                <a:effectLst/>
                <a:latin typeface="+mn-lt"/>
                <a:ea typeface="+mn-ea"/>
                <a:cs typeface="+mn-cs"/>
              </a:rPr>
              <a:t>category </a:t>
            </a:r>
            <a:r>
              <a:rPr lang="en-GB" sz="1600" kern="1200" dirty="0" smtClean="0">
                <a:solidFill>
                  <a:schemeClr val="tx1"/>
                </a:solidFill>
                <a:effectLst/>
                <a:latin typeface="+mn-lt"/>
                <a:ea typeface="+mn-ea"/>
                <a:cs typeface="+mn-cs"/>
              </a:rPr>
              <a:t>have you seen any advertising or sponsorship for recently?</a:t>
            </a: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Spontaneous brand awareness: </a:t>
            </a:r>
            <a:r>
              <a:rPr lang="en-GB" sz="1600" kern="1200" dirty="0" smtClean="0">
                <a:solidFill>
                  <a:schemeClr val="tx1"/>
                </a:solidFill>
                <a:effectLst/>
                <a:latin typeface="+mn-lt"/>
                <a:ea typeface="+mn-ea"/>
                <a:cs typeface="+mn-cs"/>
              </a:rPr>
              <a:t>thinking about </a:t>
            </a:r>
            <a:r>
              <a:rPr lang="en-GB" sz="1600" b="1" kern="1200" dirty="0" smtClean="0">
                <a:solidFill>
                  <a:schemeClr val="tx1"/>
                </a:solidFill>
                <a:effectLst/>
                <a:latin typeface="+mn-lt"/>
                <a:ea typeface="+mn-ea"/>
                <a:cs typeface="+mn-cs"/>
              </a:rPr>
              <a:t>category</a:t>
            </a:r>
            <a:r>
              <a:rPr lang="en-GB" sz="1600" kern="1200" dirty="0" smtClean="0">
                <a:solidFill>
                  <a:schemeClr val="tx1"/>
                </a:solidFill>
                <a:effectLst/>
                <a:latin typeface="+mn-lt"/>
                <a:ea typeface="+mn-ea"/>
                <a:cs typeface="+mn-cs"/>
              </a:rPr>
              <a:t>, which</a:t>
            </a:r>
            <a:r>
              <a:rPr lang="en-GB" sz="1600" b="1" kern="1200" dirty="0" smtClean="0">
                <a:solidFill>
                  <a:schemeClr val="tx1"/>
                </a:solidFill>
                <a:effectLst/>
                <a:latin typeface="+mn-lt"/>
                <a:ea typeface="+mn-ea"/>
                <a:cs typeface="+mn-cs"/>
              </a:rPr>
              <a:t> </a:t>
            </a:r>
            <a:r>
              <a:rPr lang="en-GB" sz="1600" kern="1200" dirty="0" smtClean="0">
                <a:solidFill>
                  <a:schemeClr val="tx1"/>
                </a:solidFill>
                <a:effectLst/>
                <a:latin typeface="+mn-lt"/>
                <a:ea typeface="+mn-ea"/>
                <a:cs typeface="+mn-cs"/>
              </a:rPr>
              <a:t>come to mind?</a:t>
            </a:r>
          </a:p>
          <a:p>
            <a:r>
              <a:rPr lang="en-GB" sz="1600" dirty="0" smtClean="0"/>
              <a:t>Familiarity: </a:t>
            </a:r>
            <a:r>
              <a:rPr lang="en-GB" sz="1600" kern="1200" dirty="0" smtClean="0">
                <a:solidFill>
                  <a:schemeClr val="tx1"/>
                </a:solidFill>
                <a:effectLst/>
                <a:latin typeface="+mn-lt"/>
                <a:ea typeface="+mn-ea"/>
                <a:cs typeface="+mn-cs"/>
              </a:rPr>
              <a:t>thinking about these </a:t>
            </a:r>
            <a:r>
              <a:rPr lang="en-GB" sz="1600" b="1" kern="1200" dirty="0" smtClean="0">
                <a:solidFill>
                  <a:schemeClr val="tx1"/>
                </a:solidFill>
                <a:effectLst/>
                <a:latin typeface="+mn-lt"/>
                <a:ea typeface="+mn-ea"/>
                <a:cs typeface="+mn-cs"/>
              </a:rPr>
              <a:t>brands</a:t>
            </a:r>
            <a:r>
              <a:rPr lang="en-GB" sz="1600" b="1" kern="1200" baseline="0" dirty="0" smtClean="0">
                <a:solidFill>
                  <a:schemeClr val="tx1"/>
                </a:solidFill>
                <a:effectLst/>
                <a:latin typeface="+mn-lt"/>
                <a:ea typeface="+mn-ea"/>
                <a:cs typeface="+mn-cs"/>
              </a:rPr>
              <a:t> in category</a:t>
            </a:r>
            <a:r>
              <a:rPr lang="en-GB" sz="1600" kern="1200" dirty="0" smtClean="0">
                <a:solidFill>
                  <a:schemeClr val="tx1"/>
                </a:solidFill>
                <a:effectLst/>
                <a:latin typeface="+mn-lt"/>
                <a:ea typeface="+mn-ea"/>
                <a:cs typeface="+mn-cs"/>
              </a:rPr>
              <a:t>, how familiar would you say you are with them?</a:t>
            </a:r>
            <a:endParaRPr lang="en-GB" sz="1600" dirty="0" smtClean="0"/>
          </a:p>
          <a:p>
            <a:r>
              <a:rPr lang="en-GB" sz="1600" dirty="0" smtClean="0"/>
              <a:t>Total brand awareness: net</a:t>
            </a:r>
          </a:p>
          <a:p>
            <a:r>
              <a:rPr lang="en-GB" sz="1600" dirty="0" smtClean="0"/>
              <a:t>Likely to consider: </a:t>
            </a:r>
            <a:r>
              <a:rPr lang="en-GB" sz="1600" kern="1200" dirty="0" smtClean="0">
                <a:solidFill>
                  <a:schemeClr val="tx1"/>
                </a:solidFill>
                <a:effectLst/>
                <a:latin typeface="+mn-lt"/>
                <a:ea typeface="+mn-ea"/>
                <a:cs typeface="+mn-cs"/>
              </a:rPr>
              <a:t>How likely are you to consider using the following </a:t>
            </a:r>
            <a:r>
              <a:rPr lang="en-GB" sz="1600" b="1" kern="1200" dirty="0" smtClean="0">
                <a:solidFill>
                  <a:schemeClr val="tx1"/>
                </a:solidFill>
                <a:effectLst/>
                <a:latin typeface="+mn-lt"/>
                <a:ea typeface="+mn-ea"/>
                <a:cs typeface="+mn-cs"/>
              </a:rPr>
              <a:t>brands in category</a:t>
            </a:r>
            <a:r>
              <a:rPr lang="en-GB" sz="1600" b="1" kern="1200" baseline="0" dirty="0" smtClean="0">
                <a:solidFill>
                  <a:schemeClr val="tx1"/>
                </a:solidFill>
                <a:effectLst/>
                <a:latin typeface="+mn-lt"/>
                <a:ea typeface="+mn-ea"/>
                <a:cs typeface="+mn-cs"/>
              </a:rPr>
              <a:t> </a:t>
            </a:r>
            <a:r>
              <a:rPr lang="en-GB" sz="1600" b="0" kern="1200" baseline="0" dirty="0" smtClean="0">
                <a:solidFill>
                  <a:schemeClr val="tx1"/>
                </a:solidFill>
                <a:effectLst/>
                <a:latin typeface="+mn-lt"/>
                <a:ea typeface="+mn-ea"/>
                <a:cs typeface="+mn-cs"/>
              </a:rPr>
              <a:t>i</a:t>
            </a:r>
            <a:r>
              <a:rPr lang="en-GB" sz="1600" kern="1200" dirty="0" smtClean="0">
                <a:solidFill>
                  <a:schemeClr val="tx1"/>
                </a:solidFill>
                <a:effectLst/>
                <a:latin typeface="+mn-lt"/>
                <a:ea typeface="+mn-ea"/>
                <a:cs typeface="+mn-cs"/>
              </a:rPr>
              <a:t>n the future?</a:t>
            </a: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Feel close/warm to brand: </a:t>
            </a:r>
            <a:r>
              <a:rPr lang="en-GB" sz="1600" kern="1200" dirty="0" smtClean="0">
                <a:solidFill>
                  <a:schemeClr val="tx1"/>
                </a:solidFill>
                <a:effectLst/>
                <a:latin typeface="+mn-lt"/>
                <a:ea typeface="+mn-ea"/>
                <a:cs typeface="+mn-cs"/>
              </a:rPr>
              <a:t>How do you feel about the following </a:t>
            </a:r>
            <a:r>
              <a:rPr lang="en-GB" sz="1600" b="1" kern="1200" dirty="0" smtClean="0">
                <a:solidFill>
                  <a:schemeClr val="tx1"/>
                </a:solidFill>
                <a:effectLst/>
                <a:latin typeface="+mn-lt"/>
                <a:ea typeface="+mn-ea"/>
                <a:cs typeface="+mn-cs"/>
              </a:rPr>
              <a:t>brands in category</a:t>
            </a:r>
            <a:r>
              <a:rPr lang="en-GB" sz="1600" b="0" kern="1200" dirty="0" smtClean="0">
                <a:solidFill>
                  <a:schemeClr val="tx1"/>
                </a:solidFill>
                <a:effectLst/>
                <a:latin typeface="+mn-lt"/>
                <a:ea typeface="+mn-ea"/>
                <a:cs typeface="+mn-cs"/>
              </a:rPr>
              <a:t>? Scale </a:t>
            </a:r>
            <a:r>
              <a:rPr lang="en-GB" sz="1600" kern="1200" dirty="0" smtClean="0">
                <a:solidFill>
                  <a:schemeClr val="tx1"/>
                </a:solidFill>
                <a:effectLst/>
                <a:latin typeface="+mn-lt"/>
                <a:ea typeface="+mn-ea"/>
                <a:cs typeface="+mn-cs"/>
              </a:rPr>
              <a:t>where 5 means you feel close or warm towards the brand and 1 means you feel distant or cold.</a:t>
            </a: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Which of the following statements do you associate with each </a:t>
            </a:r>
            <a:r>
              <a:rPr lang="en-GB" sz="1600" b="1" kern="1200" dirty="0" smtClean="0">
                <a:solidFill>
                  <a:schemeClr val="tx1"/>
                </a:solidFill>
                <a:effectLst/>
                <a:latin typeface="+mn-lt"/>
                <a:ea typeface="+mn-ea"/>
                <a:cs typeface="+mn-cs"/>
              </a:rPr>
              <a:t>brand in category</a:t>
            </a:r>
            <a:r>
              <a:rPr lang="en-GB" sz="1600" kern="1200" dirty="0" smtClean="0">
                <a:solidFill>
                  <a:schemeClr val="tx1"/>
                </a:solidFill>
                <a:effectLst/>
                <a:latin typeface="+mn-lt"/>
                <a:ea typeface="+mn-ea"/>
                <a:cs typeface="+mn-cs"/>
              </a:rPr>
              <a:t>? Click on brands/statements that apply</a:t>
            </a:r>
          </a:p>
          <a:p>
            <a:r>
              <a:rPr lang="en-GB" sz="1600" dirty="0" smtClean="0"/>
              <a:t>Positivity - I feel positive about the company</a:t>
            </a:r>
          </a:p>
          <a:p>
            <a:r>
              <a:rPr lang="en-GB" sz="1600" kern="1200" dirty="0" smtClean="0">
                <a:solidFill>
                  <a:schemeClr val="tx1"/>
                </a:solidFill>
                <a:effectLst/>
                <a:latin typeface="+mn-lt"/>
                <a:ea typeface="+mn-ea"/>
                <a:cs typeface="+mn-cs"/>
              </a:rPr>
              <a:t>Salience - It is a company I’ve heard or seen more about recently</a:t>
            </a:r>
            <a:endParaRPr lang="en-GB" sz="1600" dirty="0" smtClean="0">
              <a:latin typeface="Calibri" panose="020F0502020204030204" pitchFamily="34" charset="0"/>
            </a:endParaRPr>
          </a:p>
          <a:p>
            <a:r>
              <a:rPr lang="en-GB" sz="1600" dirty="0" smtClean="0"/>
              <a:t>Quality – I associate it with quality</a:t>
            </a:r>
          </a:p>
          <a:p>
            <a:r>
              <a:rPr lang="en-GB" sz="1600" dirty="0" smtClean="0"/>
              <a:t>Trustworthy – It is a trustworthy company</a:t>
            </a:r>
          </a:p>
          <a:p>
            <a:r>
              <a:rPr lang="en-GB" sz="1600" dirty="0" smtClean="0"/>
              <a:t>Innovative – It is an innovative company</a:t>
            </a:r>
          </a:p>
          <a:p>
            <a:r>
              <a:rPr lang="en-GB" sz="1600" dirty="0" smtClean="0"/>
              <a:t>Worth paying more for - </a:t>
            </a:r>
            <a:r>
              <a:rPr lang="en-GB" sz="1600" kern="1200" dirty="0" smtClean="0">
                <a:solidFill>
                  <a:schemeClr val="tx1"/>
                </a:solidFill>
                <a:effectLst/>
                <a:latin typeface="+mn-lt"/>
                <a:ea typeface="+mn-ea"/>
                <a:cs typeface="+mn-cs"/>
              </a:rPr>
              <a:t>Is worth paying more for</a:t>
            </a:r>
          </a:p>
          <a:p>
            <a:r>
              <a:rPr lang="en-GB" sz="1600" kern="1200" dirty="0" smtClean="0">
                <a:solidFill>
                  <a:schemeClr val="tx1"/>
                </a:solidFill>
                <a:effectLst/>
                <a:latin typeface="+mn-lt"/>
                <a:ea typeface="+mn-ea"/>
                <a:cs typeface="+mn-cs"/>
              </a:rPr>
              <a:t>Relevance - Is a brand for someone like me</a:t>
            </a: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Key brand message (differs across brands)</a:t>
            </a:r>
          </a:p>
          <a:p>
            <a:endParaRPr lang="en-GB" sz="1600" dirty="0" smtClean="0"/>
          </a:p>
          <a:p>
            <a:r>
              <a:rPr lang="en-GB" sz="1600" dirty="0" smtClean="0"/>
              <a:t>Respondents were also asked brand usage and frequency questions,</a:t>
            </a:r>
            <a:r>
              <a:rPr lang="en-GB" sz="1600" baseline="0" dirty="0" smtClean="0"/>
              <a:t> to ensure test and control samples were matched</a:t>
            </a:r>
            <a:endParaRPr lang="en-GB" sz="1600" dirty="0" smtClean="0"/>
          </a:p>
          <a:p>
            <a:endParaRPr lang="en-GB" sz="1600" dirty="0" smtClean="0"/>
          </a:p>
        </p:txBody>
      </p:sp>
      <p:sp>
        <p:nvSpPr>
          <p:cNvPr id="4" name="Slide Number Placeholder 3"/>
          <p:cNvSpPr>
            <a:spLocks noGrp="1"/>
          </p:cNvSpPr>
          <p:nvPr>
            <p:ph type="sldNum" sz="quarter" idx="10"/>
          </p:nvPr>
        </p:nvSpPr>
        <p:spPr/>
        <p:txBody>
          <a:bodyPr/>
          <a:lstStyle/>
          <a:p>
            <a:fld id="{0B3E3AA1-1ACC-47F7-80BE-97E4C99C2F62}"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4507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600" dirty="0" smtClean="0"/>
          </a:p>
          <a:p>
            <a:endParaRPr lang="en-GB" dirty="0"/>
          </a:p>
        </p:txBody>
      </p:sp>
      <p:sp>
        <p:nvSpPr>
          <p:cNvPr id="4" name="Slide Number Placeholder 3"/>
          <p:cNvSpPr>
            <a:spLocks noGrp="1"/>
          </p:cNvSpPr>
          <p:nvPr>
            <p:ph type="sldNum" sz="quarter" idx="10"/>
          </p:nvPr>
        </p:nvSpPr>
        <p:spPr/>
        <p:txBody>
          <a:bodyPr/>
          <a:lstStyle/>
          <a:p>
            <a:fld id="{0B3E3AA1-1ACC-47F7-80BE-97E4C99C2F62}"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54039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We used key driver analysis to assess the impact of campaign exposure on brand metrics. This gave us the net uplift in brand metrics, taking into account competitor shifts, across all newsbrand platforms </a:t>
            </a:r>
            <a:r>
              <a:rPr lang="en-GB" sz="1200" dirty="0" err="1" smtClean="0"/>
              <a:t>solus</a:t>
            </a:r>
            <a:r>
              <a:rPr lang="en-GB" sz="1200" dirty="0" smtClean="0"/>
              <a:t> and in combinations. The</a:t>
            </a:r>
          </a:p>
          <a:p>
            <a:endParaRPr lang="en-GB" dirty="0"/>
          </a:p>
        </p:txBody>
      </p:sp>
      <p:sp>
        <p:nvSpPr>
          <p:cNvPr id="4" name="Slide Number Placeholder 3"/>
          <p:cNvSpPr>
            <a:spLocks noGrp="1"/>
          </p:cNvSpPr>
          <p:nvPr>
            <p:ph type="sldNum" sz="quarter" idx="10"/>
          </p:nvPr>
        </p:nvSpPr>
        <p:spPr/>
        <p:txBody>
          <a:bodyPr/>
          <a:lstStyle/>
          <a:p>
            <a:fld id="{0B3E3AA1-1ACC-47F7-80BE-97E4C99C2F6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2661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9392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GREEN)">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a:prstGeom prst="rect">
            <a:avLst/>
          </a:prstGeo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2" cy="506224"/>
          </a:xfrm>
          <a:prstGeom prst="rect">
            <a:avLst/>
          </a:prstGeom>
        </p:spPr>
      </p:pic>
    </p:spTree>
    <p:extLst>
      <p:ext uri="{BB962C8B-B14F-4D97-AF65-F5344CB8AC3E}">
        <p14:creationId xmlns:p14="http://schemas.microsoft.com/office/powerpoint/2010/main" val="34432451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a:prstGeom prst="rect">
            <a:avLst/>
          </a:prstGeo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9" cy="384212"/>
          </a:xfrm>
          <a:prstGeom prst="rect">
            <a:avLst/>
          </a:prstGeom>
        </p:spPr>
      </p:pic>
      <p:pic>
        <p:nvPicPr>
          <p:cNvPr id="5" name="Picture 4"/>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1982864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a:prstGeom prst="rect">
            <a:avLst/>
          </a:prstGeo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9" cy="384212"/>
          </a:xfrm>
          <a:prstGeom prst="rect">
            <a:avLst/>
          </a:prstGeom>
        </p:spPr>
      </p:pic>
      <p:pic>
        <p:nvPicPr>
          <p:cNvPr id="6" name="Picture 5"/>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2111862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ORANG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a:prstGeom prst="rect">
            <a:avLst/>
          </a:prstGeo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1" cy="506224"/>
          </a:xfrm>
          <a:prstGeom prst="rect">
            <a:avLst/>
          </a:prstGeom>
        </p:spPr>
      </p:pic>
    </p:spTree>
    <p:extLst>
      <p:ext uri="{BB962C8B-B14F-4D97-AF65-F5344CB8AC3E}">
        <p14:creationId xmlns:p14="http://schemas.microsoft.com/office/powerpoint/2010/main" val="18325695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ORANGE)">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a:prstGeom prst="rect">
            <a:avLst/>
          </a:prstGeo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8" cy="384212"/>
          </a:xfrm>
          <a:prstGeom prst="rect">
            <a:avLst/>
          </a:prstGeom>
        </p:spPr>
      </p:pic>
    </p:spTree>
    <p:extLst>
      <p:ext uri="{BB962C8B-B14F-4D97-AF65-F5344CB8AC3E}">
        <p14:creationId xmlns:p14="http://schemas.microsoft.com/office/powerpoint/2010/main" val="2348574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wo Content (ORAN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a:prstGeom prst="rect">
            <a:avLst/>
          </a:prstGeo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8" cy="384212"/>
          </a:xfrm>
          <a:prstGeom prst="rect">
            <a:avLst/>
          </a:prstGeom>
        </p:spPr>
      </p:pic>
    </p:spTree>
    <p:extLst>
      <p:ext uri="{BB962C8B-B14F-4D97-AF65-F5344CB8AC3E}">
        <p14:creationId xmlns:p14="http://schemas.microsoft.com/office/powerpoint/2010/main" val="338851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URPL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a:prstGeom prst="rect">
            <a:avLst/>
          </a:prstGeo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1" cy="506223"/>
          </a:xfrm>
          <a:prstGeom prst="rect">
            <a:avLst/>
          </a:prstGeom>
        </p:spPr>
      </p:pic>
    </p:spTree>
    <p:extLst>
      <p:ext uri="{BB962C8B-B14F-4D97-AF65-F5344CB8AC3E}">
        <p14:creationId xmlns:p14="http://schemas.microsoft.com/office/powerpoint/2010/main" val="16618734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Title and Content (PURPLE)">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a:prstGeom prst="rect">
            <a:avLst/>
          </a:prstGeo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8" cy="384211"/>
          </a:xfrm>
          <a:prstGeom prst="rect">
            <a:avLst/>
          </a:prstGeom>
        </p:spPr>
      </p:pic>
    </p:spTree>
    <p:extLst>
      <p:ext uri="{BB962C8B-B14F-4D97-AF65-F5344CB8AC3E}">
        <p14:creationId xmlns:p14="http://schemas.microsoft.com/office/powerpoint/2010/main" val="103188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wo Content (PURP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a:prstGeom prst="rect">
            <a:avLst/>
          </a:prstGeo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8" cy="384211"/>
          </a:xfrm>
          <a:prstGeom prst="rect">
            <a:avLst/>
          </a:prstGeom>
        </p:spPr>
      </p:pic>
    </p:spTree>
    <p:extLst>
      <p:ext uri="{BB962C8B-B14F-4D97-AF65-F5344CB8AC3E}">
        <p14:creationId xmlns:p14="http://schemas.microsoft.com/office/powerpoint/2010/main" val="1957842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TURQUOIS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a:prstGeom prst="rect">
            <a:avLst/>
          </a:prstGeo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0" cy="506223"/>
          </a:xfrm>
          <a:prstGeom prst="rect">
            <a:avLst/>
          </a:prstGeom>
        </p:spPr>
      </p:pic>
    </p:spTree>
    <p:extLst>
      <p:ext uri="{BB962C8B-B14F-4D97-AF65-F5344CB8AC3E}">
        <p14:creationId xmlns:p14="http://schemas.microsoft.com/office/powerpoint/2010/main" val="26768259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9491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TURQUOISE)">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a:prstGeom prst="rect">
            <a:avLst/>
          </a:prstGeo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7" cy="384211"/>
          </a:xfrm>
          <a:prstGeom prst="rect">
            <a:avLst/>
          </a:prstGeom>
        </p:spPr>
      </p:pic>
    </p:spTree>
    <p:extLst>
      <p:ext uri="{BB962C8B-B14F-4D97-AF65-F5344CB8AC3E}">
        <p14:creationId xmlns:p14="http://schemas.microsoft.com/office/powerpoint/2010/main" val="3091195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wo Content (TURQUOIS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a:prstGeom prst="rect">
            <a:avLst/>
          </a:prstGeo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7" cy="384211"/>
          </a:xfrm>
          <a:prstGeom prst="rect">
            <a:avLst/>
          </a:prstGeom>
        </p:spPr>
      </p:pic>
    </p:spTree>
    <p:extLst>
      <p:ext uri="{BB962C8B-B14F-4D97-AF65-F5344CB8AC3E}">
        <p14:creationId xmlns:p14="http://schemas.microsoft.com/office/powerpoint/2010/main" val="1067801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descr="Newsworks_RGB_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3" cy="506226"/>
          </a:xfrm>
          <a:prstGeom prst="rect">
            <a:avLst/>
          </a:prstGeom>
        </p:spPr>
      </p:pic>
      <p:pic>
        <p:nvPicPr>
          <p:cNvPr id="5" name="Picture 4"/>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30013283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575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89302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961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82145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BLACK)">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80" cy="384213"/>
          </a:xfrm>
          <a:prstGeom prst="rect">
            <a:avLst/>
          </a:prstGeom>
        </p:spPr>
      </p:pic>
      <p:pic>
        <p:nvPicPr>
          <p:cNvPr id="4" name="Picture 3"/>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2001709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BLAC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80" cy="384213"/>
          </a:xfrm>
          <a:prstGeom prst="rect">
            <a:avLst/>
          </a:prstGeom>
        </p:spPr>
      </p:pic>
      <p:pic>
        <p:nvPicPr>
          <p:cNvPr id="6" name="Picture 5"/>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41020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lide (BLU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2" cy="506225"/>
          </a:xfrm>
          <a:prstGeom prst="rect">
            <a:avLst/>
          </a:prstGeom>
        </p:spPr>
      </p:pic>
      <p:pic>
        <p:nvPicPr>
          <p:cNvPr id="5" name="Picture 4"/>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3115108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RED)">
    <p:spTree>
      <p:nvGrpSpPr>
        <p:cNvPr id="1" name=""/>
        <p:cNvGrpSpPr/>
        <p:nvPr/>
      </p:nvGrpSpPr>
      <p:grpSpPr>
        <a:xfrm>
          <a:off x="0" y="0"/>
          <a:ext cx="0" cy="0"/>
          <a:chOff x="0" y="0"/>
          <a:chExt cx="0" cy="0"/>
        </a:xfrm>
      </p:grpSpPr>
      <p:pic>
        <p:nvPicPr>
          <p:cNvPr id="9" name="Picture 8" descr="Newsworks_RGB_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80" cy="384214"/>
          </a:xfrm>
          <a:prstGeom prst="rect">
            <a:avLst/>
          </a:prstGeom>
        </p:spPr>
      </p:pic>
    </p:spTree>
    <p:extLst>
      <p:ext uri="{BB962C8B-B14F-4D97-AF65-F5344CB8AC3E}">
        <p14:creationId xmlns:p14="http://schemas.microsoft.com/office/powerpoint/2010/main" val="3921647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9" cy="384213"/>
          </a:xfrm>
          <a:prstGeom prst="rect">
            <a:avLst/>
          </a:prstGeom>
        </p:spPr>
      </p:pic>
      <p:pic>
        <p:nvPicPr>
          <p:cNvPr id="5" name="Picture 4"/>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1054524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9" cy="384213"/>
          </a:xfrm>
          <a:prstGeom prst="rect">
            <a:avLst/>
          </a:prstGeom>
        </p:spPr>
      </p:pic>
      <p:pic>
        <p:nvPicPr>
          <p:cNvPr id="6" name="Picture 5"/>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2728428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GREEN)">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2" cy="506224"/>
          </a:xfrm>
          <a:prstGeom prst="rect">
            <a:avLst/>
          </a:prstGeom>
        </p:spPr>
      </p:pic>
      <p:pic>
        <p:nvPicPr>
          <p:cNvPr id="5" name="Picture 4"/>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22711689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3_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9" cy="384212"/>
          </a:xfrm>
          <a:prstGeom prst="rect">
            <a:avLst/>
          </a:prstGeom>
        </p:spPr>
      </p:pic>
      <p:pic>
        <p:nvPicPr>
          <p:cNvPr id="5" name="Picture 4"/>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12329572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9" cy="384212"/>
          </a:xfrm>
          <a:prstGeom prst="rect">
            <a:avLst/>
          </a:prstGeom>
        </p:spPr>
      </p:pic>
      <p:pic>
        <p:nvPicPr>
          <p:cNvPr id="6" name="Picture 5"/>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1785396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ORANG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1" cy="506224"/>
          </a:xfrm>
          <a:prstGeom prst="rect">
            <a:avLst/>
          </a:prstGeom>
        </p:spPr>
      </p:pic>
    </p:spTree>
    <p:extLst>
      <p:ext uri="{BB962C8B-B14F-4D97-AF65-F5344CB8AC3E}">
        <p14:creationId xmlns:p14="http://schemas.microsoft.com/office/powerpoint/2010/main" val="327394976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4_Title and Content (ORANGE)">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8" cy="384212"/>
          </a:xfrm>
          <a:prstGeom prst="rect">
            <a:avLst/>
          </a:prstGeom>
        </p:spPr>
      </p:pic>
    </p:spTree>
    <p:extLst>
      <p:ext uri="{BB962C8B-B14F-4D97-AF65-F5344CB8AC3E}">
        <p14:creationId xmlns:p14="http://schemas.microsoft.com/office/powerpoint/2010/main" val="1605790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wo Content (ORAN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8" cy="384212"/>
          </a:xfrm>
          <a:prstGeom prst="rect">
            <a:avLst/>
          </a:prstGeom>
        </p:spPr>
      </p:pic>
    </p:spTree>
    <p:extLst>
      <p:ext uri="{BB962C8B-B14F-4D97-AF65-F5344CB8AC3E}">
        <p14:creationId xmlns:p14="http://schemas.microsoft.com/office/powerpoint/2010/main" val="11718734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Slide (PURPL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1" cy="506223"/>
          </a:xfrm>
          <a:prstGeom prst="rect">
            <a:avLst/>
          </a:prstGeom>
        </p:spPr>
      </p:pic>
    </p:spTree>
    <p:extLst>
      <p:ext uri="{BB962C8B-B14F-4D97-AF65-F5344CB8AC3E}">
        <p14:creationId xmlns:p14="http://schemas.microsoft.com/office/powerpoint/2010/main" val="143517068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_Title and Content (PURPLE)">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8" cy="384211"/>
          </a:xfrm>
          <a:prstGeom prst="rect">
            <a:avLst/>
          </a:prstGeom>
        </p:spPr>
      </p:pic>
    </p:spTree>
    <p:extLst>
      <p:ext uri="{BB962C8B-B14F-4D97-AF65-F5344CB8AC3E}">
        <p14:creationId xmlns:p14="http://schemas.microsoft.com/office/powerpoint/2010/main" val="202059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24439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wo Content (PURP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8" cy="384211"/>
          </a:xfrm>
          <a:prstGeom prst="rect">
            <a:avLst/>
          </a:prstGeom>
        </p:spPr>
      </p:pic>
    </p:spTree>
    <p:extLst>
      <p:ext uri="{BB962C8B-B14F-4D97-AF65-F5344CB8AC3E}">
        <p14:creationId xmlns:p14="http://schemas.microsoft.com/office/powerpoint/2010/main" val="3994257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Slide (TURQUOIS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0" cy="506223"/>
          </a:xfrm>
          <a:prstGeom prst="rect">
            <a:avLst/>
          </a:prstGeom>
        </p:spPr>
      </p:pic>
    </p:spTree>
    <p:extLst>
      <p:ext uri="{BB962C8B-B14F-4D97-AF65-F5344CB8AC3E}">
        <p14:creationId xmlns:p14="http://schemas.microsoft.com/office/powerpoint/2010/main" val="54004599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6_Title and Content (TURQUOISE)">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7" cy="384211"/>
          </a:xfrm>
          <a:prstGeom prst="rect">
            <a:avLst/>
          </a:prstGeom>
        </p:spPr>
      </p:pic>
    </p:spTree>
    <p:extLst>
      <p:ext uri="{BB962C8B-B14F-4D97-AF65-F5344CB8AC3E}">
        <p14:creationId xmlns:p14="http://schemas.microsoft.com/office/powerpoint/2010/main" val="20051603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wo Content (TURQUOIS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7" cy="384211"/>
          </a:xfrm>
          <a:prstGeom prst="rect">
            <a:avLst/>
          </a:prstGeom>
        </p:spPr>
      </p:pic>
    </p:spTree>
    <p:extLst>
      <p:ext uri="{BB962C8B-B14F-4D97-AF65-F5344CB8AC3E}">
        <p14:creationId xmlns:p14="http://schemas.microsoft.com/office/powerpoint/2010/main" val="171954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descr="Newsworks_RGB_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3" cy="506226"/>
          </a:xfrm>
          <a:prstGeom prst="rect">
            <a:avLst/>
          </a:prstGeom>
        </p:spPr>
      </p:pic>
      <p:pic>
        <p:nvPicPr>
          <p:cNvPr id="5" name="Picture 4"/>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66003117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RED)">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p:spPr>
        <p:txBody>
          <a:bodyPr>
            <a:normAutofit/>
          </a:bodyPr>
          <a:lstStyle>
            <a:lvl1pPr>
              <a:defRPr sz="1600"/>
            </a:lvl1pPr>
            <a:lvl2pPr>
              <a:defRPr sz="1400"/>
            </a:lvl2pPr>
            <a:lvl3pPr>
              <a:defRPr sz="14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68480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RE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descr="Newsworks_RGB_R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80" cy="384214"/>
          </a:xfrm>
          <a:prstGeom prst="rect">
            <a:avLst/>
          </a:prstGeom>
        </p:spPr>
      </p:pic>
    </p:spTree>
    <p:extLst>
      <p:ext uri="{BB962C8B-B14F-4D97-AF65-F5344CB8AC3E}">
        <p14:creationId xmlns:p14="http://schemas.microsoft.com/office/powerpoint/2010/main" val="1065355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019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BLACK)">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3" cy="506225"/>
          </a:xfrm>
          <a:prstGeom prst="rect">
            <a:avLst/>
          </a:prstGeom>
        </p:spPr>
      </p:pic>
      <p:pic>
        <p:nvPicPr>
          <p:cNvPr id="5" name="Picture 4"/>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427912056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BLACK)">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80" cy="384213"/>
          </a:xfrm>
          <a:prstGeom prst="rect">
            <a:avLst/>
          </a:prstGeom>
        </p:spPr>
      </p:pic>
      <p:pic>
        <p:nvPicPr>
          <p:cNvPr id="4" name="Picture 3"/>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138216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BLACK)">
    <p:spTree>
      <p:nvGrpSpPr>
        <p:cNvPr id="1" name=""/>
        <p:cNvGrpSpPr/>
        <p:nvPr/>
      </p:nvGrpSpPr>
      <p:grpSpPr>
        <a:xfrm>
          <a:off x="0" y="0"/>
          <a:ext cx="0" cy="0"/>
          <a:chOff x="0" y="0"/>
          <a:chExt cx="0" cy="0"/>
        </a:xfrm>
      </p:grpSpPr>
      <p:pic>
        <p:nvPicPr>
          <p:cNvPr id="6" name="Picture 5" descr="bdrc-continental-logo-main.w.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246" y="4688934"/>
            <a:ext cx="679954" cy="454127"/>
          </a:xfrm>
          <a:prstGeom prst="rect">
            <a:avLst/>
          </a:prstGeom>
        </p:spPr>
      </p:pic>
      <p:pic>
        <p:nvPicPr>
          <p:cNvPr id="8" name="Picture 7" descr="Newsworks_URL_CMYK_Re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4688935"/>
            <a:ext cx="499217" cy="407153"/>
          </a:xfrm>
          <a:prstGeom prst="rect">
            <a:avLst/>
          </a:prstGeom>
        </p:spPr>
      </p:pic>
    </p:spTree>
    <p:extLst>
      <p:ext uri="{BB962C8B-B14F-4D97-AF65-F5344CB8AC3E}">
        <p14:creationId xmlns:p14="http://schemas.microsoft.com/office/powerpoint/2010/main" val="195028143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ontent (BLAC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80" cy="384213"/>
          </a:xfrm>
          <a:prstGeom prst="rect">
            <a:avLst/>
          </a:prstGeom>
        </p:spPr>
      </p:pic>
      <p:pic>
        <p:nvPicPr>
          <p:cNvPr id="6" name="Picture 5"/>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2491173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 (BLU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2" cy="506225"/>
          </a:xfrm>
          <a:prstGeom prst="rect">
            <a:avLst/>
          </a:prstGeom>
        </p:spPr>
      </p:pic>
      <p:pic>
        <p:nvPicPr>
          <p:cNvPr id="5" name="Picture 4"/>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349521659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9" cy="384213"/>
          </a:xfrm>
          <a:prstGeom prst="rect">
            <a:avLst/>
          </a:prstGeom>
        </p:spPr>
      </p:pic>
      <p:pic>
        <p:nvPicPr>
          <p:cNvPr id="5" name="Picture 4"/>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3597120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wo Content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9" cy="384213"/>
          </a:xfrm>
          <a:prstGeom prst="rect">
            <a:avLst/>
          </a:prstGeom>
        </p:spPr>
      </p:pic>
      <p:pic>
        <p:nvPicPr>
          <p:cNvPr id="6" name="Picture 5"/>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1429554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Slide (GREEN)">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2" cy="506224"/>
          </a:xfrm>
          <a:prstGeom prst="rect">
            <a:avLst/>
          </a:prstGeom>
        </p:spPr>
      </p:pic>
      <p:pic>
        <p:nvPicPr>
          <p:cNvPr id="5" name="Picture 4"/>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403476335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3_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9" cy="384212"/>
          </a:xfrm>
          <a:prstGeom prst="rect">
            <a:avLst/>
          </a:prstGeom>
        </p:spPr>
      </p:pic>
      <p:pic>
        <p:nvPicPr>
          <p:cNvPr id="5" name="Picture 4"/>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2006810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wo Content (GRE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9" cy="384212"/>
          </a:xfrm>
          <a:prstGeom prst="rect">
            <a:avLst/>
          </a:prstGeom>
        </p:spPr>
      </p:pic>
      <p:pic>
        <p:nvPicPr>
          <p:cNvPr id="6" name="Picture 5"/>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1250207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Slide (ORANG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1" cy="506224"/>
          </a:xfrm>
          <a:prstGeom prst="rect">
            <a:avLst/>
          </a:prstGeom>
        </p:spPr>
      </p:pic>
    </p:spTree>
    <p:extLst>
      <p:ext uri="{BB962C8B-B14F-4D97-AF65-F5344CB8AC3E}">
        <p14:creationId xmlns:p14="http://schemas.microsoft.com/office/powerpoint/2010/main" val="373949894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4_Title and Content (ORANGE)">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8" cy="384212"/>
          </a:xfrm>
          <a:prstGeom prst="rect">
            <a:avLst/>
          </a:prstGeom>
        </p:spPr>
      </p:pic>
    </p:spTree>
    <p:extLst>
      <p:ext uri="{BB962C8B-B14F-4D97-AF65-F5344CB8AC3E}">
        <p14:creationId xmlns:p14="http://schemas.microsoft.com/office/powerpoint/2010/main" val="18635753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wo Content (ORAN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8" cy="384212"/>
          </a:xfrm>
          <a:prstGeom prst="rect">
            <a:avLst/>
          </a:prstGeom>
        </p:spPr>
      </p:pic>
    </p:spTree>
    <p:extLst>
      <p:ext uri="{BB962C8B-B14F-4D97-AF65-F5344CB8AC3E}">
        <p14:creationId xmlns:p14="http://schemas.microsoft.com/office/powerpoint/2010/main" val="335584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BLAC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a:prstGeom prst="rect">
            <a:avLst/>
          </a:prstGeo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80" cy="384213"/>
          </a:xfrm>
          <a:prstGeom prst="rect">
            <a:avLst/>
          </a:prstGeom>
        </p:spPr>
      </p:pic>
    </p:spTree>
    <p:extLst>
      <p:ext uri="{BB962C8B-B14F-4D97-AF65-F5344CB8AC3E}">
        <p14:creationId xmlns:p14="http://schemas.microsoft.com/office/powerpoint/2010/main" val="412956351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Slide (PURPL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1" cy="506223"/>
          </a:xfrm>
          <a:prstGeom prst="rect">
            <a:avLst/>
          </a:prstGeom>
        </p:spPr>
      </p:pic>
    </p:spTree>
    <p:extLst>
      <p:ext uri="{BB962C8B-B14F-4D97-AF65-F5344CB8AC3E}">
        <p14:creationId xmlns:p14="http://schemas.microsoft.com/office/powerpoint/2010/main" val="157992104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5_Title and Content (PURPLE)">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8" cy="384211"/>
          </a:xfrm>
          <a:prstGeom prst="rect">
            <a:avLst/>
          </a:prstGeom>
        </p:spPr>
      </p:pic>
    </p:spTree>
    <p:extLst>
      <p:ext uri="{BB962C8B-B14F-4D97-AF65-F5344CB8AC3E}">
        <p14:creationId xmlns:p14="http://schemas.microsoft.com/office/powerpoint/2010/main" val="42529324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Two Content (PURP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8" cy="384211"/>
          </a:xfrm>
          <a:prstGeom prst="rect">
            <a:avLst/>
          </a:prstGeom>
        </p:spPr>
      </p:pic>
    </p:spTree>
    <p:extLst>
      <p:ext uri="{BB962C8B-B14F-4D97-AF65-F5344CB8AC3E}">
        <p14:creationId xmlns:p14="http://schemas.microsoft.com/office/powerpoint/2010/main" val="2093568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Title Slide (TURQUOIS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0" cy="506223"/>
          </a:xfrm>
          <a:prstGeom prst="rect">
            <a:avLst/>
          </a:prstGeom>
        </p:spPr>
      </p:pic>
    </p:spTree>
    <p:extLst>
      <p:ext uri="{BB962C8B-B14F-4D97-AF65-F5344CB8AC3E}">
        <p14:creationId xmlns:p14="http://schemas.microsoft.com/office/powerpoint/2010/main" val="190668129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6_Title and Content (TURQUOISE)">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7" cy="384211"/>
          </a:xfrm>
          <a:prstGeom prst="rect">
            <a:avLst/>
          </a:prstGeom>
        </p:spPr>
      </p:pic>
    </p:spTree>
    <p:extLst>
      <p:ext uri="{BB962C8B-B14F-4D97-AF65-F5344CB8AC3E}">
        <p14:creationId xmlns:p14="http://schemas.microsoft.com/office/powerpoint/2010/main" val="19693515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wo Content (TURQUOIS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7" cy="384211"/>
          </a:xfrm>
          <a:prstGeom prst="rect">
            <a:avLst/>
          </a:prstGeom>
        </p:spPr>
      </p:pic>
    </p:spTree>
    <p:extLst>
      <p:ext uri="{BB962C8B-B14F-4D97-AF65-F5344CB8AC3E}">
        <p14:creationId xmlns:p14="http://schemas.microsoft.com/office/powerpoint/2010/main" val="33041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BLUE)">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a:prstGeom prst="rect">
            <a:avLst/>
          </a:prstGeom>
        </p:spPr>
        <p:txBody>
          <a:bodyPr>
            <a:noAutofit/>
          </a:bodyPr>
          <a:lstStyle>
            <a:lvl1pPr>
              <a:defRPr sz="3600">
                <a:latin typeface="Arial Black"/>
                <a:cs typeface="Arial Black"/>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05733" y="368484"/>
            <a:ext cx="532532" cy="506225"/>
          </a:xfrm>
          <a:prstGeom prst="rect">
            <a:avLst/>
          </a:prstGeom>
        </p:spPr>
      </p:pic>
      <p:pic>
        <p:nvPicPr>
          <p:cNvPr id="5" name="Picture 4"/>
          <p:cNvPicPr>
            <a:picLocks noChangeAspect="1"/>
          </p:cNvPicPr>
          <p:nvPr userDrawn="1"/>
        </p:nvPicPr>
        <p:blipFill>
          <a:blip r:embed="rId3"/>
          <a:stretch>
            <a:fillRect/>
          </a:stretch>
        </p:blipFill>
        <p:spPr>
          <a:xfrm>
            <a:off x="8144256" y="4273429"/>
            <a:ext cx="861063" cy="867489"/>
          </a:xfrm>
          <a:prstGeom prst="rect">
            <a:avLst/>
          </a:prstGeom>
        </p:spPr>
      </p:pic>
    </p:spTree>
    <p:extLst>
      <p:ext uri="{BB962C8B-B14F-4D97-AF65-F5344CB8AC3E}">
        <p14:creationId xmlns:p14="http://schemas.microsoft.com/office/powerpoint/2010/main" val="39950859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274889" y="216447"/>
            <a:ext cx="8050267" cy="483895"/>
          </a:xfrm>
          <a:prstGeom prst="rect">
            <a:avLst/>
          </a:prstGeom>
        </p:spPr>
        <p:txBody>
          <a:bodyPr>
            <a:normAutofit/>
          </a:bodyPr>
          <a:lstStyle>
            <a:lvl1pPr algn="l">
              <a:defRPr sz="2000">
                <a:latin typeface="Arial Black"/>
                <a:cs typeface="Arial Black"/>
              </a:defRPr>
            </a:lvl1pPr>
          </a:lstStyle>
          <a:p>
            <a:r>
              <a:rPr lang="en-US" smtClean="0"/>
              <a:t>Click to edit Master title style</a:t>
            </a:r>
            <a:endParaRPr lang="en-US" dirty="0"/>
          </a:p>
        </p:txBody>
      </p:sp>
      <p:sp>
        <p:nvSpPr>
          <p:cNvPr id="3" name="Content Placeholder 2"/>
          <p:cNvSpPr>
            <a:spLocks noGrp="1"/>
          </p:cNvSpPr>
          <p:nvPr>
            <p:ph idx="1"/>
          </p:nvPr>
        </p:nvSpPr>
        <p:spPr>
          <a:xfrm>
            <a:off x="274890" y="1200151"/>
            <a:ext cx="8606366" cy="366080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9" cy="384213"/>
          </a:xfrm>
          <a:prstGeom prst="rect">
            <a:avLst/>
          </a:prstGeom>
        </p:spPr>
      </p:pic>
    </p:spTree>
    <p:extLst>
      <p:ext uri="{BB962C8B-B14F-4D97-AF65-F5344CB8AC3E}">
        <p14:creationId xmlns:p14="http://schemas.microsoft.com/office/powerpoint/2010/main" val="40118348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889" y="1200151"/>
            <a:ext cx="4220911"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00151"/>
            <a:ext cx="4233056"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74889" y="216447"/>
            <a:ext cx="8050267" cy="483895"/>
          </a:xfrm>
          <a:prstGeom prst="rect">
            <a:avLst/>
          </a:prstGeom>
        </p:spPr>
        <p:txBody>
          <a:bodyPr>
            <a:normAutofit/>
          </a:bodyPr>
          <a:lstStyle>
            <a:lvl1pPr algn="l">
              <a:defRPr sz="2000">
                <a:latin typeface="Arial Black"/>
                <a:cs typeface="Arial Black"/>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7076" y="240888"/>
            <a:ext cx="404179" cy="384213"/>
          </a:xfrm>
          <a:prstGeom prst="rect">
            <a:avLst/>
          </a:prstGeom>
        </p:spPr>
      </p:pic>
    </p:spTree>
    <p:extLst>
      <p:ext uri="{BB962C8B-B14F-4D97-AF65-F5344CB8AC3E}">
        <p14:creationId xmlns:p14="http://schemas.microsoft.com/office/powerpoint/2010/main" val="27171864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theme" Target="../theme/theme3.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drc-continental-logo-main.w.jpg"/>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531246" y="4688934"/>
            <a:ext cx="679954" cy="454127"/>
          </a:xfrm>
          <a:prstGeom prst="rect">
            <a:avLst/>
          </a:prstGeom>
        </p:spPr>
      </p:pic>
      <p:pic>
        <p:nvPicPr>
          <p:cNvPr id="10" name="Picture 9" descr="Newsworks_URL_CMYK_Red.png"/>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 y="4688935"/>
            <a:ext cx="499217" cy="407153"/>
          </a:xfrm>
          <a:prstGeom prst="rect">
            <a:avLst/>
          </a:prstGeom>
        </p:spPr>
      </p:pic>
    </p:spTree>
    <p:extLst>
      <p:ext uri="{BB962C8B-B14F-4D97-AF65-F5344CB8AC3E}">
        <p14:creationId xmlns:p14="http://schemas.microsoft.com/office/powerpoint/2010/main" val="2784891881"/>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iming>
    <p:tnLst>
      <p:par>
        <p:cTn id="1" dur="indefinite" restart="never" nodeType="tmRoot"/>
      </p:par>
    </p:tnLst>
  </p:timing>
  <p:txStyles>
    <p:titleStyle>
      <a:lvl1pPr algn="ctr" defTabSz="457200" rtl="0" eaLnBrk="1" latinLnBrk="0" hangingPunct="1">
        <a:spcBef>
          <a:spcPct val="0"/>
        </a:spcBef>
        <a:buNone/>
        <a:defRPr lang="en-US" sz="2000" kern="1200" dirty="0">
          <a:solidFill>
            <a:schemeClr val="tx1"/>
          </a:solidFill>
          <a:latin typeface="Arial Blac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822E58-8368-E340-8972-FEB9A4579850}"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C19A99-B9FA-0142-B8DB-66F806FF6C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4583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822E58-8368-E340-8972-FEB9A4579850}"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C19A99-B9FA-0142-B8DB-66F806FF6C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29005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3841194" y="0"/>
            <a:ext cx="5298757" cy="5143500"/>
          </a:xfrm>
          <a:custGeom>
            <a:avLst/>
            <a:gdLst/>
            <a:ahLst/>
            <a:cxnLst/>
            <a:rect l="l" t="t" r="r" b="b"/>
            <a:pathLst>
              <a:path w="7065009" h="6858000">
                <a:moveTo>
                  <a:pt x="5167883" y="0"/>
                </a:moveTo>
                <a:lnTo>
                  <a:pt x="4466934" y="0"/>
                </a:lnTo>
                <a:lnTo>
                  <a:pt x="0" y="6858000"/>
                </a:lnTo>
                <a:lnTo>
                  <a:pt x="7064415" y="6858000"/>
                </a:lnTo>
                <a:lnTo>
                  <a:pt x="7064415" y="2911709"/>
                </a:lnTo>
                <a:lnTo>
                  <a:pt x="5167883" y="0"/>
                </a:lnTo>
                <a:close/>
              </a:path>
            </a:pathLst>
          </a:custGeom>
          <a:solidFill>
            <a:srgbClr val="7AB800"/>
          </a:solidFill>
        </p:spPr>
        <p:txBody>
          <a:bodyPr wrap="square" lIns="0" tIns="0" rIns="0" bIns="0" rtlCol="0"/>
          <a:lstStyle/>
          <a:p>
            <a:endParaRPr sz="1350" dirty="0"/>
          </a:p>
        </p:txBody>
      </p:sp>
      <p:sp>
        <p:nvSpPr>
          <p:cNvPr id="7" name="object 5"/>
          <p:cNvSpPr txBox="1">
            <a:spLocks/>
          </p:cNvSpPr>
          <p:nvPr/>
        </p:nvSpPr>
        <p:spPr>
          <a:xfrm>
            <a:off x="629264" y="2284077"/>
            <a:ext cx="4495089" cy="403957"/>
          </a:xfrm>
          <a:prstGeom prst="rect">
            <a:avLst/>
          </a:prstGeom>
        </p:spPr>
        <p:txBody>
          <a:bodyPr vert="horz" wrap="square" lIns="0" tIns="0"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9525"/>
            <a:r>
              <a:rPr lang="en-US" sz="2625" spc="8" dirty="0">
                <a:solidFill>
                  <a:srgbClr val="000000"/>
                </a:solidFill>
                <a:latin typeface="Arial Black"/>
                <a:cs typeface="Arial Black"/>
              </a:rPr>
              <a:t>The </a:t>
            </a:r>
            <a:r>
              <a:rPr lang="en-US" sz="2625" spc="-41" dirty="0">
                <a:solidFill>
                  <a:srgbClr val="000000"/>
                </a:solidFill>
                <a:latin typeface="Arial Black"/>
                <a:cs typeface="Arial Black"/>
              </a:rPr>
              <a:t>multi-platform </a:t>
            </a:r>
            <a:r>
              <a:rPr lang="en-US" sz="2625" spc="11" dirty="0">
                <a:solidFill>
                  <a:srgbClr val="000000"/>
                </a:solidFill>
                <a:latin typeface="Arial Black"/>
                <a:cs typeface="Arial Black"/>
              </a:rPr>
              <a:t>study</a:t>
            </a:r>
            <a:endParaRPr lang="en-US" sz="2625" dirty="0">
              <a:latin typeface="Arial Black"/>
              <a:cs typeface="Arial Black"/>
            </a:endParaRPr>
          </a:p>
        </p:txBody>
      </p:sp>
      <p:sp>
        <p:nvSpPr>
          <p:cNvPr id="9" name="object 6"/>
          <p:cNvSpPr txBox="1"/>
          <p:nvPr/>
        </p:nvSpPr>
        <p:spPr>
          <a:xfrm>
            <a:off x="685295" y="2724523"/>
            <a:ext cx="3605213" cy="230832"/>
          </a:xfrm>
          <a:prstGeom prst="rect">
            <a:avLst/>
          </a:prstGeom>
        </p:spPr>
        <p:txBody>
          <a:bodyPr vert="horz" wrap="square" lIns="0" tIns="0" rIns="0" bIns="0" rtlCol="0">
            <a:spAutoFit/>
          </a:bodyPr>
          <a:lstStyle/>
          <a:p>
            <a:pPr marL="9525"/>
            <a:r>
              <a:rPr lang="en-GB" sz="1500" dirty="0">
                <a:latin typeface="Arial"/>
                <a:cs typeface="Arial"/>
              </a:rPr>
              <a:t>Brand health</a:t>
            </a:r>
            <a:endParaRPr sz="1500" dirty="0">
              <a:latin typeface="Arial"/>
              <a:cs typeface="Arial"/>
            </a:endParaRPr>
          </a:p>
        </p:txBody>
      </p:sp>
      <p:pic>
        <p:nvPicPr>
          <p:cNvPr id="10" name="Picture 9" descr="Newsworks_Maste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1" y="3172320"/>
            <a:ext cx="502388" cy="466199"/>
          </a:xfrm>
          <a:prstGeom prst="rect">
            <a:avLst/>
          </a:prstGeom>
        </p:spPr>
      </p:pic>
      <p:pic>
        <p:nvPicPr>
          <p:cNvPr id="11" name="Picture 10" descr="bdrc-continental-logo-main.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9183" y="3047938"/>
            <a:ext cx="1086818" cy="723962"/>
          </a:xfrm>
          <a:prstGeom prst="rect">
            <a:avLst/>
          </a:prstGeom>
        </p:spPr>
      </p:pic>
      <p:sp>
        <p:nvSpPr>
          <p:cNvPr id="12" name="object 3"/>
          <p:cNvSpPr/>
          <p:nvPr/>
        </p:nvSpPr>
        <p:spPr>
          <a:xfrm>
            <a:off x="1200884" y="1371600"/>
            <a:ext cx="1089065" cy="836176"/>
          </a:xfrm>
          <a:custGeom>
            <a:avLst/>
            <a:gdLst/>
            <a:ahLst/>
            <a:cxnLst/>
            <a:rect l="l" t="t" r="r" b="b"/>
            <a:pathLst>
              <a:path w="1936114" h="1486535">
                <a:moveTo>
                  <a:pt x="968044" y="0"/>
                </a:moveTo>
                <a:lnTo>
                  <a:pt x="0" y="1486230"/>
                </a:lnTo>
                <a:lnTo>
                  <a:pt x="1936089" y="1486230"/>
                </a:lnTo>
                <a:lnTo>
                  <a:pt x="968044" y="0"/>
                </a:lnTo>
                <a:close/>
              </a:path>
            </a:pathLst>
          </a:custGeom>
          <a:solidFill>
            <a:srgbClr val="7AB800"/>
          </a:solidFill>
        </p:spPr>
        <p:txBody>
          <a:bodyPr wrap="square" lIns="0" tIns="0" rIns="0" bIns="0" rtlCol="0"/>
          <a:lstStyle/>
          <a:p>
            <a:endParaRPr sz="1350" dirty="0"/>
          </a:p>
        </p:txBody>
      </p:sp>
      <p:sp>
        <p:nvSpPr>
          <p:cNvPr id="8" name="TextBox 7"/>
          <p:cNvSpPr txBox="1"/>
          <p:nvPr/>
        </p:nvSpPr>
        <p:spPr>
          <a:xfrm>
            <a:off x="628651" y="4394444"/>
            <a:ext cx="2914317" cy="461665"/>
          </a:xfrm>
          <a:prstGeom prst="rect">
            <a:avLst/>
          </a:prstGeom>
          <a:noFill/>
        </p:spPr>
        <p:txBody>
          <a:bodyPr wrap="square" rtlCol="0">
            <a:spAutoFit/>
          </a:bodyPr>
          <a:lstStyle/>
          <a:p>
            <a:r>
              <a:rPr lang="en-GB" sz="2400" dirty="0" smtClean="0"/>
              <a:t>METHODOLOGY</a:t>
            </a:r>
            <a:endParaRPr lang="en-GB" sz="2400" dirty="0"/>
          </a:p>
        </p:txBody>
      </p:sp>
    </p:spTree>
    <p:extLst>
      <p:ext uri="{BB962C8B-B14F-4D97-AF65-F5344CB8AC3E}">
        <p14:creationId xmlns:p14="http://schemas.microsoft.com/office/powerpoint/2010/main" val="3149845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1092" y="1012825"/>
            <a:ext cx="7925658" cy="3848100"/>
          </a:xfrm>
          <a:prstGeom prst="rect">
            <a:avLst/>
          </a:prstGeom>
        </p:spPr>
        <p:txBody>
          <a:bodyPr>
            <a:normAutofit fontScale="47500" lnSpcReduction="20000"/>
          </a:bodyPr>
          <a:lstStyle/>
          <a:p>
            <a:r>
              <a:rPr lang="en-GB" dirty="0" smtClean="0">
                <a:latin typeface="Arial" panose="020B0604020202020204" pitchFamily="34" charset="0"/>
                <a:cs typeface="Arial" panose="020B0604020202020204" pitchFamily="34" charset="0"/>
              </a:rPr>
              <a:t>Five multi-platform campaigns ran across print and digital platforms for established major advertisers:</a:t>
            </a:r>
          </a:p>
          <a:p>
            <a:pPr lvl="1"/>
            <a:r>
              <a:rPr lang="en-GB" dirty="0" smtClean="0">
                <a:latin typeface="Arial" panose="020B0604020202020204" pitchFamily="34" charset="0"/>
                <a:cs typeface="Arial" panose="020B0604020202020204" pitchFamily="34" charset="0"/>
              </a:rPr>
              <a:t>Fred Olsen, Hovis,  Sainsbury’s, Sky, Vodafone</a:t>
            </a:r>
          </a:p>
          <a:p>
            <a:pPr lvl="1"/>
            <a:r>
              <a:rPr lang="en-GB" dirty="0" smtClean="0">
                <a:latin typeface="Arial" panose="020B0604020202020204" pitchFamily="34" charset="0"/>
                <a:cs typeface="Arial" panose="020B0604020202020204" pitchFamily="34" charset="0"/>
              </a:rPr>
              <a:t>None were first time users of newsbrands</a:t>
            </a:r>
          </a:p>
          <a:p>
            <a:pPr lvl="1"/>
            <a:r>
              <a:rPr lang="en-GB" dirty="0">
                <a:latin typeface="Arial" panose="020B0604020202020204" pitchFamily="34" charset="0"/>
                <a:cs typeface="Arial" panose="020B0604020202020204" pitchFamily="34" charset="0"/>
              </a:rPr>
              <a:t>M</a:t>
            </a:r>
            <a:r>
              <a:rPr lang="en-GB" dirty="0" smtClean="0">
                <a:latin typeface="Arial" panose="020B0604020202020204" pitchFamily="34" charset="0"/>
                <a:cs typeface="Arial" panose="020B0604020202020204" pitchFamily="34" charset="0"/>
              </a:rPr>
              <a:t>inimum </a:t>
            </a:r>
            <a:r>
              <a:rPr lang="en-GB" dirty="0">
                <a:latin typeface="Arial" panose="020B0604020202020204" pitchFamily="34" charset="0"/>
                <a:cs typeface="Arial" panose="020B0604020202020204" pitchFamily="34" charset="0"/>
              </a:rPr>
              <a:t>of 4 newsbrand titles were included per </a:t>
            </a:r>
            <a:r>
              <a:rPr lang="en-GB" dirty="0" smtClean="0">
                <a:latin typeface="Arial" panose="020B0604020202020204" pitchFamily="34" charset="0"/>
                <a:cs typeface="Arial" panose="020B0604020202020204" pitchFamily="34" charset="0"/>
              </a:rPr>
              <a:t>test, dependent </a:t>
            </a:r>
            <a:r>
              <a:rPr lang="en-GB" dirty="0">
                <a:latin typeface="Arial" panose="020B0604020202020204" pitchFamily="34" charset="0"/>
                <a:cs typeface="Arial" panose="020B0604020202020204" pitchFamily="34" charset="0"/>
              </a:rPr>
              <a:t>on the client target </a:t>
            </a:r>
            <a:r>
              <a:rPr lang="en-GB" dirty="0" smtClean="0">
                <a:latin typeface="Arial" panose="020B0604020202020204" pitchFamily="34" charset="0"/>
                <a:cs typeface="Arial" panose="020B0604020202020204" pitchFamily="34" charset="0"/>
              </a:rPr>
              <a:t>audience </a:t>
            </a:r>
          </a:p>
          <a:p>
            <a:pPr lvl="1"/>
            <a:endParaRPr lang="en-GB"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Disguised controlled exposure study as each campaign went live:</a:t>
            </a:r>
          </a:p>
          <a:p>
            <a:pPr lvl="1"/>
            <a:r>
              <a:rPr lang="en-GB" dirty="0" smtClean="0">
                <a:latin typeface="Arial" panose="020B0604020202020204" pitchFamily="34" charset="0"/>
                <a:cs typeface="Arial" panose="020B0604020202020204" pitchFamily="34" charset="0"/>
              </a:rPr>
              <a:t>Test sample exposed to advertising – but unaware questions were to be about advertising or brands</a:t>
            </a:r>
          </a:p>
          <a:p>
            <a:pPr lvl="1"/>
            <a:r>
              <a:rPr lang="en-GB" dirty="0" smtClean="0">
                <a:latin typeface="Arial" panose="020B0604020202020204" pitchFamily="34" charset="0"/>
                <a:cs typeface="Arial" panose="020B0604020202020204" pitchFamily="34" charset="0"/>
              </a:rPr>
              <a:t>Control sample unexposed, only asked brand questions</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Each test respondent </a:t>
            </a:r>
            <a:r>
              <a:rPr lang="en-GB" dirty="0">
                <a:latin typeface="Arial" panose="020B0604020202020204" pitchFamily="34" charset="0"/>
                <a:cs typeface="Arial" panose="020B0604020202020204" pitchFamily="34" charset="0"/>
              </a:rPr>
              <a:t>read </a:t>
            </a:r>
            <a:r>
              <a:rPr lang="en-GB" dirty="0" smtClean="0">
                <a:latin typeface="Arial" panose="020B0604020202020204" pitchFamily="34" charset="0"/>
                <a:cs typeface="Arial" panose="020B0604020202020204" pitchFamily="34" charset="0"/>
              </a:rPr>
              <a:t>their usual title, using platform or platforms they normally use</a:t>
            </a:r>
          </a:p>
          <a:p>
            <a:pPr lvl="1"/>
            <a:r>
              <a:rPr lang="en-GB" dirty="0" smtClean="0">
                <a:latin typeface="Arial" panose="020B0604020202020204" pitchFamily="34" charset="0"/>
                <a:cs typeface="Arial" panose="020B0604020202020204" pitchFamily="34" charset="0"/>
              </a:rPr>
              <a:t>Test respondents were sent newspapers (if they were print readers) and/or links to the appropriate platform  (if they were digital or multi-platform readers)</a:t>
            </a:r>
          </a:p>
          <a:p>
            <a:pPr lvl="1"/>
            <a:r>
              <a:rPr lang="en-GB" dirty="0" smtClean="0">
                <a:latin typeface="Arial" panose="020B0604020202020204" pitchFamily="34" charset="0"/>
                <a:cs typeface="Arial" panose="020B0604020202020204" pitchFamily="34" charset="0"/>
              </a:rPr>
              <a:t>Initial questions on content to prove they read content (been exposed to ads)</a:t>
            </a:r>
            <a:br>
              <a:rPr lang="en-GB" dirty="0" smtClean="0">
                <a:latin typeface="Arial" panose="020B0604020202020204" pitchFamily="34" charset="0"/>
                <a:cs typeface="Arial" panose="020B0604020202020204" pitchFamily="34" charset="0"/>
              </a:rPr>
            </a:b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Each platform researched </a:t>
            </a:r>
            <a:r>
              <a:rPr lang="en-GB" dirty="0" err="1" smtClean="0">
                <a:latin typeface="Arial" panose="020B0604020202020204" pitchFamily="34" charset="0"/>
                <a:cs typeface="Arial" panose="020B0604020202020204" pitchFamily="34" charset="0"/>
              </a:rPr>
              <a:t>solus</a:t>
            </a:r>
            <a:r>
              <a:rPr lang="en-GB" dirty="0" smtClean="0">
                <a:latin typeface="Arial" panose="020B0604020202020204" pitchFamily="34" charset="0"/>
                <a:cs typeface="Arial" panose="020B0604020202020204" pitchFamily="34" charset="0"/>
              </a:rPr>
              <a:t> and in combination with every other platform</a:t>
            </a:r>
            <a:endParaRPr lang="en-GB" dirty="0">
              <a:latin typeface="Arial" panose="020B0604020202020204" pitchFamily="34" charset="0"/>
              <a:cs typeface="Arial" panose="020B0604020202020204" pitchFamily="34" charset="0"/>
            </a:endParaRPr>
          </a:p>
        </p:txBody>
      </p:sp>
      <p:grpSp>
        <p:nvGrpSpPr>
          <p:cNvPr id="4" name="Group 3"/>
          <p:cNvGrpSpPr/>
          <p:nvPr/>
        </p:nvGrpSpPr>
        <p:grpSpPr>
          <a:xfrm>
            <a:off x="1" y="4601447"/>
            <a:ext cx="9144000" cy="586441"/>
            <a:chOff x="0" y="4557059"/>
            <a:chExt cx="9168029" cy="586441"/>
          </a:xfrm>
        </p:grpSpPr>
        <p:sp>
          <p:nvSpPr>
            <p:cNvPr id="5" name="Rectangle 4"/>
            <p:cNvSpPr/>
            <p:nvPr/>
          </p:nvSpPr>
          <p:spPr>
            <a:xfrm>
              <a:off x="1" y="4557059"/>
              <a:ext cx="9168028" cy="586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bdrc-continental-logo-main.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41" y="4644546"/>
              <a:ext cx="681741" cy="454127"/>
            </a:xfrm>
            <a:prstGeom prst="rect">
              <a:avLst/>
            </a:prstGeom>
          </p:spPr>
        </p:pic>
        <p:pic>
          <p:nvPicPr>
            <p:cNvPr id="7" name="Picture 6" descr="Newsworks_URL_CMYK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4547"/>
              <a:ext cx="500529" cy="407153"/>
            </a:xfrm>
            <a:prstGeom prst="rect">
              <a:avLst/>
            </a:prstGeom>
          </p:spPr>
        </p:pic>
      </p:grpSp>
      <p:sp>
        <p:nvSpPr>
          <p:cNvPr id="8" name="Title 1"/>
          <p:cNvSpPr txBox="1">
            <a:spLocks/>
          </p:cNvSpPr>
          <p:nvPr/>
        </p:nvSpPr>
        <p:spPr>
          <a:xfrm>
            <a:off x="361092" y="221467"/>
            <a:ext cx="8611286" cy="8572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GB" sz="2800" b="1" dirty="0" smtClean="0">
                <a:solidFill>
                  <a:srgbClr val="7AB800"/>
                </a:solidFill>
                <a:latin typeface="Arial Black"/>
                <a:cs typeface="Arial Black"/>
              </a:rPr>
              <a:t>The multi-platform study: methodology</a:t>
            </a:r>
            <a:endParaRPr lang="en-US" sz="2800" b="1" dirty="0">
              <a:solidFill>
                <a:srgbClr val="7AB800"/>
              </a:solidFill>
              <a:latin typeface="Arial Black"/>
              <a:cs typeface="Arial Black"/>
            </a:endParaRPr>
          </a:p>
        </p:txBody>
      </p:sp>
    </p:spTree>
    <p:extLst>
      <p:ext uri="{BB962C8B-B14F-4D97-AF65-F5344CB8AC3E}">
        <p14:creationId xmlns:p14="http://schemas.microsoft.com/office/powerpoint/2010/main" val="67890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1092" y="1166813"/>
            <a:ext cx="7925658" cy="3694112"/>
          </a:xfrm>
          <a:prstGeom prst="rect">
            <a:avLst/>
          </a:prstGeom>
        </p:spPr>
        <p:txBody>
          <a:bodyPr>
            <a:normAutofit/>
          </a:bodyPr>
          <a:lstStyle/>
          <a:p>
            <a:r>
              <a:rPr lang="en-GB" sz="1800" dirty="0">
                <a:latin typeface="Arial" panose="020B0604020202020204" pitchFamily="34" charset="0"/>
                <a:cs typeface="Arial" panose="020B0604020202020204" pitchFamily="34" charset="0"/>
              </a:rPr>
              <a:t>Regular newsbrand readers</a:t>
            </a:r>
          </a:p>
          <a:p>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Test sample read titles they would normally read</a:t>
            </a:r>
            <a:br>
              <a:rPr lang="en-GB"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Total sample across 5 tests: </a:t>
            </a:r>
          </a:p>
          <a:p>
            <a:pPr lvl="1"/>
            <a:r>
              <a:rPr lang="en-GB" sz="1500" dirty="0">
                <a:latin typeface="Arial" panose="020B0604020202020204" pitchFamily="34" charset="0"/>
                <a:cs typeface="Arial" panose="020B0604020202020204" pitchFamily="34" charset="0"/>
              </a:rPr>
              <a:t>10,856 respondents</a:t>
            </a:r>
          </a:p>
          <a:p>
            <a:pPr lvl="1"/>
            <a:r>
              <a:rPr lang="en-GB" sz="1500" dirty="0">
                <a:latin typeface="Arial" panose="020B0604020202020204" pitchFamily="34" charset="0"/>
                <a:cs typeface="Arial" panose="020B0604020202020204" pitchFamily="34" charset="0"/>
              </a:rPr>
              <a:t>2,819 Control</a:t>
            </a:r>
          </a:p>
          <a:p>
            <a:pPr lvl="1"/>
            <a:r>
              <a:rPr lang="en-GB" sz="1500" dirty="0">
                <a:latin typeface="Arial" panose="020B0604020202020204" pitchFamily="34" charset="0"/>
                <a:cs typeface="Arial" panose="020B0604020202020204" pitchFamily="34" charset="0"/>
              </a:rPr>
              <a:t>8,027 Test</a:t>
            </a:r>
          </a:p>
          <a:p>
            <a:endParaRPr lang="en-GB" sz="1800" dirty="0">
              <a:latin typeface="Arial" panose="020B0604020202020204" pitchFamily="34" charset="0"/>
              <a:cs typeface="Arial" panose="020B0604020202020204" pitchFamily="34" charset="0"/>
            </a:endParaRPr>
          </a:p>
        </p:txBody>
      </p:sp>
      <p:sp>
        <p:nvSpPr>
          <p:cNvPr id="8" name="Title 1"/>
          <p:cNvSpPr txBox="1">
            <a:spLocks/>
          </p:cNvSpPr>
          <p:nvPr/>
        </p:nvSpPr>
        <p:spPr>
          <a:xfrm>
            <a:off x="361092" y="221467"/>
            <a:ext cx="8611286" cy="8572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GB" sz="2800" b="1" dirty="0" smtClean="0">
                <a:solidFill>
                  <a:srgbClr val="7AB800"/>
                </a:solidFill>
                <a:latin typeface="Arial Black"/>
                <a:cs typeface="Arial Black"/>
              </a:rPr>
              <a:t>The multi-platform study: sample</a:t>
            </a:r>
            <a:endParaRPr lang="en-US" sz="2800" b="1" dirty="0">
              <a:solidFill>
                <a:srgbClr val="7AB800"/>
              </a:solidFill>
              <a:latin typeface="Arial Black"/>
              <a:cs typeface="Arial Black"/>
            </a:endParaRPr>
          </a:p>
        </p:txBody>
      </p:sp>
    </p:spTree>
    <p:extLst>
      <p:ext uri="{BB962C8B-B14F-4D97-AF65-F5344CB8AC3E}">
        <p14:creationId xmlns:p14="http://schemas.microsoft.com/office/powerpoint/2010/main" val="2099301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61092" y="1012825"/>
            <a:ext cx="7925658" cy="3337233"/>
          </a:xfrm>
          <a:prstGeom prst="rect">
            <a:avLst/>
          </a:prstGeom>
        </p:spPr>
        <p:txBody>
          <a:bodyPr>
            <a:normAutofit fontScale="25000" lnSpcReduction="20000"/>
          </a:bodyPr>
          <a:lstStyle/>
          <a:p>
            <a:r>
              <a:rPr lang="en-GB" sz="5600" dirty="0"/>
              <a:t>Spontaneous brand awareness</a:t>
            </a:r>
          </a:p>
          <a:p>
            <a:r>
              <a:rPr lang="en-GB" sz="5600" dirty="0"/>
              <a:t>Familiarity</a:t>
            </a:r>
          </a:p>
          <a:p>
            <a:r>
              <a:rPr lang="en-GB" sz="5600" dirty="0"/>
              <a:t>Total brand awareness</a:t>
            </a:r>
          </a:p>
          <a:p>
            <a:r>
              <a:rPr lang="en-GB" sz="5600" dirty="0"/>
              <a:t>Consideration</a:t>
            </a:r>
          </a:p>
          <a:p>
            <a:r>
              <a:rPr lang="en-GB" sz="5600" dirty="0"/>
              <a:t>Warmth</a:t>
            </a:r>
          </a:p>
          <a:p>
            <a:r>
              <a:rPr lang="en-GB" sz="5600" dirty="0"/>
              <a:t>Positivity</a:t>
            </a:r>
          </a:p>
          <a:p>
            <a:r>
              <a:rPr lang="en-GB" sz="5600" dirty="0"/>
              <a:t>Salience</a:t>
            </a:r>
            <a:endParaRPr lang="en-GB" sz="5600" dirty="0">
              <a:latin typeface="Calibri" panose="020F0502020204030204" pitchFamily="34" charset="0"/>
            </a:endParaRPr>
          </a:p>
          <a:p>
            <a:r>
              <a:rPr lang="en-GB" sz="5600" dirty="0"/>
              <a:t>Quality</a:t>
            </a:r>
          </a:p>
          <a:p>
            <a:r>
              <a:rPr lang="en-GB" sz="5600" dirty="0"/>
              <a:t>Trustworthy</a:t>
            </a:r>
          </a:p>
          <a:p>
            <a:r>
              <a:rPr lang="en-GB" sz="5600" dirty="0"/>
              <a:t>Innovative</a:t>
            </a:r>
          </a:p>
          <a:p>
            <a:r>
              <a:rPr lang="en-GB" sz="5600" dirty="0"/>
              <a:t>Worth paying more for</a:t>
            </a:r>
          </a:p>
          <a:p>
            <a:r>
              <a:rPr lang="en-GB" sz="5600" dirty="0"/>
              <a:t>Relevance</a:t>
            </a:r>
          </a:p>
          <a:p>
            <a:r>
              <a:rPr lang="en-GB" sz="5600" dirty="0"/>
              <a:t>Key brand message (differed across brands</a:t>
            </a:r>
            <a:r>
              <a:rPr lang="en-GB" sz="5600" dirty="0" smtClean="0"/>
              <a:t>)</a:t>
            </a:r>
            <a:endParaRPr lang="en-GB" sz="5600" dirty="0"/>
          </a:p>
          <a:p>
            <a:pPr marL="0" indent="0">
              <a:buNone/>
            </a:pPr>
            <a:endParaRPr lang="en-GB" dirty="0" smtClean="0"/>
          </a:p>
          <a:p>
            <a:pPr marL="0" indent="0">
              <a:buNone/>
            </a:pPr>
            <a:endParaRPr lang="en-GB" dirty="0"/>
          </a:p>
          <a:p>
            <a:pPr marL="0" indent="0">
              <a:buNone/>
            </a:pPr>
            <a:r>
              <a:rPr lang="en-GB" sz="6400" dirty="0" smtClean="0"/>
              <a:t>Respondents </a:t>
            </a:r>
            <a:r>
              <a:rPr lang="en-GB" sz="6400" dirty="0"/>
              <a:t>were also asked brand usage and frequency questions, to ensure test and control samples were </a:t>
            </a:r>
            <a:r>
              <a:rPr lang="en-GB" sz="6400" dirty="0" smtClean="0"/>
              <a:t>matched</a:t>
            </a:r>
            <a:endParaRPr lang="en-GB" sz="6400" dirty="0"/>
          </a:p>
        </p:txBody>
      </p:sp>
      <p:grpSp>
        <p:nvGrpSpPr>
          <p:cNvPr id="4" name="Group 3"/>
          <p:cNvGrpSpPr/>
          <p:nvPr/>
        </p:nvGrpSpPr>
        <p:grpSpPr>
          <a:xfrm>
            <a:off x="1" y="4601447"/>
            <a:ext cx="9144000" cy="586441"/>
            <a:chOff x="0" y="4557059"/>
            <a:chExt cx="9168029" cy="586441"/>
          </a:xfrm>
        </p:grpSpPr>
        <p:sp>
          <p:nvSpPr>
            <p:cNvPr id="5" name="Rectangle 4"/>
            <p:cNvSpPr/>
            <p:nvPr/>
          </p:nvSpPr>
          <p:spPr>
            <a:xfrm>
              <a:off x="1" y="4557059"/>
              <a:ext cx="9168028" cy="586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bdrc-continental-logo-main.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641" y="4644546"/>
              <a:ext cx="681741" cy="454127"/>
            </a:xfrm>
            <a:prstGeom prst="rect">
              <a:avLst/>
            </a:prstGeom>
          </p:spPr>
        </p:pic>
        <p:pic>
          <p:nvPicPr>
            <p:cNvPr id="7" name="Picture 6" descr="Newsworks_URL_CMYK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44547"/>
              <a:ext cx="500529" cy="407153"/>
            </a:xfrm>
            <a:prstGeom prst="rect">
              <a:avLst/>
            </a:prstGeom>
          </p:spPr>
        </p:pic>
      </p:grpSp>
      <p:sp>
        <p:nvSpPr>
          <p:cNvPr id="8" name="Title 1"/>
          <p:cNvSpPr txBox="1">
            <a:spLocks/>
          </p:cNvSpPr>
          <p:nvPr/>
        </p:nvSpPr>
        <p:spPr>
          <a:xfrm>
            <a:off x="361092" y="221467"/>
            <a:ext cx="8611286" cy="8572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GB" sz="2800" b="1" dirty="0">
                <a:solidFill>
                  <a:srgbClr val="7AB800"/>
                </a:solidFill>
                <a:latin typeface="Arial Black"/>
                <a:cs typeface="Arial Black"/>
              </a:rPr>
              <a:t>Multi-platform study: key brand metrics</a:t>
            </a:r>
            <a:endParaRPr lang="en-US" sz="2800" b="1" dirty="0">
              <a:solidFill>
                <a:srgbClr val="7AB800"/>
              </a:solidFill>
              <a:latin typeface="Arial Black"/>
              <a:cs typeface="Arial Black"/>
            </a:endParaRPr>
          </a:p>
        </p:txBody>
      </p:sp>
    </p:spTree>
    <p:extLst>
      <p:ext uri="{BB962C8B-B14F-4D97-AF65-F5344CB8AC3E}">
        <p14:creationId xmlns:p14="http://schemas.microsoft.com/office/powerpoint/2010/main" val="1119473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889" y="216447"/>
            <a:ext cx="8050267" cy="483895"/>
          </a:xfrm>
          <a:prstGeom prst="rect">
            <a:avLst/>
          </a:prstGeom>
        </p:spPr>
        <p:txBody>
          <a:bodyPr/>
          <a:lstStyle/>
          <a:p>
            <a:pPr algn="l"/>
            <a:r>
              <a:rPr lang="en-GB" sz="2800" dirty="0" smtClean="0">
                <a:solidFill>
                  <a:srgbClr val="7AB800"/>
                </a:solidFill>
              </a:rPr>
              <a:t>Multi-platform study: analysis</a:t>
            </a:r>
            <a:endParaRPr lang="en-GB" sz="2800" dirty="0">
              <a:solidFill>
                <a:srgbClr val="7AB800"/>
              </a:solidFill>
            </a:endParaRPr>
          </a:p>
        </p:txBody>
      </p:sp>
      <p:sp>
        <p:nvSpPr>
          <p:cNvPr id="3" name="Content Placeholder 2"/>
          <p:cNvSpPr>
            <a:spLocks noGrp="1"/>
          </p:cNvSpPr>
          <p:nvPr>
            <p:ph idx="4294967295"/>
          </p:nvPr>
        </p:nvSpPr>
        <p:spPr>
          <a:xfrm>
            <a:off x="274890" y="881743"/>
            <a:ext cx="8606366" cy="3823422"/>
          </a:xfrm>
          <a:prstGeom prst="rect">
            <a:avLst/>
          </a:prstGeom>
        </p:spPr>
        <p:txBody>
          <a:bodyPr>
            <a:normAutofit fontScale="92500" lnSpcReduction="10000"/>
          </a:bodyPr>
          <a:lstStyle/>
          <a:p>
            <a:r>
              <a:rPr lang="en-GB" sz="1600" dirty="0" smtClean="0"/>
              <a:t>Analysis of variance to </a:t>
            </a:r>
            <a:r>
              <a:rPr lang="en-GB" sz="1600" dirty="0" smtClean="0"/>
              <a:t>asses impact of campaign on brand </a:t>
            </a:r>
            <a:r>
              <a:rPr lang="en-GB" sz="1600" dirty="0" smtClean="0"/>
              <a:t>metrics:</a:t>
            </a:r>
          </a:p>
          <a:p>
            <a:pPr lvl="1"/>
            <a:r>
              <a:rPr lang="en-GB" sz="1400" dirty="0" smtClean="0"/>
              <a:t>This </a:t>
            </a:r>
            <a:r>
              <a:rPr lang="en-GB" sz="1400" dirty="0"/>
              <a:t>technique identifies which out of a series of factors most affects a particular brand metric such as brand awareness.  The factors analysed were demographic factors - gender, age group, social class and region - plus the platform on which the campaign appeared.  Platform is the most important of these factors in determining variations in brand </a:t>
            </a:r>
            <a:r>
              <a:rPr lang="en-GB" sz="1400" dirty="0" smtClean="0"/>
              <a:t>metrics</a:t>
            </a:r>
            <a:br>
              <a:rPr lang="en-GB" sz="1400" dirty="0" smtClean="0"/>
            </a:br>
            <a:endParaRPr lang="en-GB" sz="1400" dirty="0" smtClean="0"/>
          </a:p>
          <a:p>
            <a:r>
              <a:rPr lang="en-GB" sz="1600" dirty="0" smtClean="0"/>
              <a:t>Net </a:t>
            </a:r>
            <a:r>
              <a:rPr lang="en-GB" sz="1600" dirty="0" smtClean="0"/>
              <a:t>uplift in brand metrics between Test (exposed) and Control (unexposed) samples, taking into account competitor shifts</a:t>
            </a:r>
          </a:p>
          <a:p>
            <a:pPr lvl="1"/>
            <a:r>
              <a:rPr lang="en-GB" sz="1400" dirty="0" smtClean="0"/>
              <a:t>Across all metrics </a:t>
            </a:r>
          </a:p>
          <a:p>
            <a:pPr lvl="1"/>
            <a:r>
              <a:rPr lang="en-GB" sz="1400" dirty="0" smtClean="0"/>
              <a:t>Across all newsbrand platforms </a:t>
            </a:r>
            <a:r>
              <a:rPr lang="en-GB" sz="1400" dirty="0" err="1" smtClean="0"/>
              <a:t>solus</a:t>
            </a:r>
            <a:r>
              <a:rPr lang="en-GB" sz="1400" dirty="0" smtClean="0"/>
              <a:t> and in two-platform combinations</a:t>
            </a:r>
          </a:p>
          <a:p>
            <a:pPr lvl="1"/>
            <a:r>
              <a:rPr lang="en-GB" sz="1400" dirty="0" smtClean="0"/>
              <a:t>Three platform combination modelled based on these data</a:t>
            </a:r>
          </a:p>
          <a:p>
            <a:pPr marL="457200" lvl="1" indent="0">
              <a:buNone/>
            </a:pPr>
            <a:endParaRPr lang="en-GB" sz="1600" dirty="0" smtClean="0"/>
          </a:p>
          <a:p>
            <a:r>
              <a:rPr lang="en-GB" sz="1600" dirty="0" smtClean="0"/>
              <a:t>Results expressed as average net uplift across all brand metrics for all tests, by platform/multi-platform combinations</a:t>
            </a:r>
          </a:p>
          <a:p>
            <a:endParaRPr lang="en-GB" sz="1600" dirty="0"/>
          </a:p>
          <a:p>
            <a:r>
              <a:rPr lang="en-GB" sz="1600" dirty="0" smtClean="0"/>
              <a:t>NB: </a:t>
            </a:r>
            <a:r>
              <a:rPr lang="en-GB" sz="1600" dirty="0"/>
              <a:t>Advertising awareness was measured among Test samples, but not included in analysis, as high shifts produced would skew average results</a:t>
            </a:r>
          </a:p>
          <a:p>
            <a:endParaRPr lang="en-GB" dirty="0"/>
          </a:p>
        </p:txBody>
      </p:sp>
    </p:spTree>
    <p:extLst>
      <p:ext uri="{BB962C8B-B14F-4D97-AF65-F5344CB8AC3E}">
        <p14:creationId xmlns:p14="http://schemas.microsoft.com/office/powerpoint/2010/main" val="4183792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370113" y="2075634"/>
            <a:ext cx="8207828" cy="2213337"/>
          </a:xfrm>
          <a:prstGeom prst="rect">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dirty="0">
              <a:solidFill>
                <a:prstClr val="black"/>
              </a:solidFill>
              <a:ea typeface="ＭＳ Ｐゴシック" pitchFamily="1" charset="-128"/>
            </a:endParaRPr>
          </a:p>
        </p:txBody>
      </p:sp>
      <p:graphicFrame>
        <p:nvGraphicFramePr>
          <p:cNvPr id="13" name="Chart 12"/>
          <p:cNvGraphicFramePr/>
          <p:nvPr>
            <p:extLst/>
          </p:nvPr>
        </p:nvGraphicFramePr>
        <p:xfrm>
          <a:off x="1946763" y="2115743"/>
          <a:ext cx="1794917" cy="2173228"/>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bwMode="auto">
          <a:xfrm>
            <a:off x="370113" y="1232811"/>
            <a:ext cx="8207829" cy="726622"/>
          </a:xfrm>
          <a:prstGeom prst="rect">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dirty="0">
              <a:solidFill>
                <a:prstClr val="black"/>
              </a:solidFill>
              <a:ea typeface="ＭＳ Ｐゴシック" pitchFamily="1" charset="-128"/>
            </a:endParaRPr>
          </a:p>
        </p:txBody>
      </p:sp>
      <p:sp>
        <p:nvSpPr>
          <p:cNvPr id="2" name="Title 1"/>
          <p:cNvSpPr>
            <a:spLocks noGrp="1"/>
          </p:cNvSpPr>
          <p:nvPr>
            <p:ph type="title"/>
          </p:nvPr>
        </p:nvSpPr>
        <p:spPr/>
        <p:txBody>
          <a:bodyPr/>
          <a:lstStyle/>
          <a:p>
            <a:r>
              <a:rPr lang="en-GB" sz="1500" b="1" dirty="0" smtClean="0">
                <a:solidFill>
                  <a:srgbClr val="7AB800"/>
                </a:solidFill>
                <a:latin typeface="+mn-lt"/>
              </a:rPr>
              <a:t>Analysis example: calculated for each metric and for all test brands </a:t>
            </a:r>
            <a:r>
              <a:rPr lang="en-GB" dirty="0" smtClean="0">
                <a:solidFill>
                  <a:srgbClr val="7AB800"/>
                </a:solidFill>
                <a:latin typeface="+mn-lt"/>
              </a:rPr>
              <a:t/>
            </a:r>
            <a:br>
              <a:rPr lang="en-GB" dirty="0" smtClean="0">
                <a:solidFill>
                  <a:srgbClr val="7AB800"/>
                </a:solidFill>
                <a:latin typeface="+mn-lt"/>
              </a:rPr>
            </a:br>
            <a:endParaRPr lang="en-GB" sz="1050" i="1" dirty="0">
              <a:solidFill>
                <a:srgbClr val="7AB800"/>
              </a:solidFill>
              <a:latin typeface="+mn-lt"/>
            </a:endParaRPr>
          </a:p>
        </p:txBody>
      </p:sp>
      <p:cxnSp>
        <p:nvCxnSpPr>
          <p:cNvPr id="8" name="Straight Arrow Connector 7"/>
          <p:cNvCxnSpPr/>
          <p:nvPr/>
        </p:nvCxnSpPr>
        <p:spPr bwMode="auto">
          <a:xfrm flipV="1">
            <a:off x="2669261" y="2647381"/>
            <a:ext cx="408215" cy="9838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Up Arrow 15"/>
          <p:cNvSpPr/>
          <p:nvPr/>
        </p:nvSpPr>
        <p:spPr bwMode="auto">
          <a:xfrm>
            <a:off x="2632990" y="1314453"/>
            <a:ext cx="595991" cy="571500"/>
          </a:xfrm>
          <a:prstGeom prst="upArrow">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dirty="0">
              <a:solidFill>
                <a:prstClr val="black"/>
              </a:solidFill>
              <a:ea typeface="ＭＳ Ｐゴシック" pitchFamily="1" charset="-128"/>
            </a:endParaRPr>
          </a:p>
        </p:txBody>
      </p:sp>
      <p:sp>
        <p:nvSpPr>
          <p:cNvPr id="17" name="TextBox 16"/>
          <p:cNvSpPr txBox="1"/>
          <p:nvPr/>
        </p:nvSpPr>
        <p:spPr>
          <a:xfrm>
            <a:off x="2713076" y="1409870"/>
            <a:ext cx="708674" cy="307777"/>
          </a:xfrm>
          <a:prstGeom prst="rect">
            <a:avLst/>
          </a:prstGeom>
          <a:noFill/>
          <a:ln>
            <a:noFill/>
          </a:ln>
        </p:spPr>
        <p:txBody>
          <a:bodyPr wrap="square" rtlCol="0">
            <a:spAutoFit/>
          </a:bodyPr>
          <a:lstStyle/>
          <a:p>
            <a:r>
              <a:rPr lang="en-GB" sz="1400" b="1" dirty="0">
                <a:solidFill>
                  <a:prstClr val="white"/>
                </a:solidFill>
                <a:latin typeface="Calibri" panose="020F0502020204030204" pitchFamily="34" charset="0"/>
              </a:rPr>
              <a:t>+25%</a:t>
            </a:r>
          </a:p>
        </p:txBody>
      </p:sp>
      <p:sp>
        <p:nvSpPr>
          <p:cNvPr id="18" name="Up Arrow 17"/>
          <p:cNvSpPr/>
          <p:nvPr/>
        </p:nvSpPr>
        <p:spPr bwMode="auto">
          <a:xfrm rot="5400000">
            <a:off x="4523027" y="1318535"/>
            <a:ext cx="595991" cy="571500"/>
          </a:xfrm>
          <a:prstGeom prst="upArrow">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dirty="0">
              <a:solidFill>
                <a:prstClr val="black"/>
              </a:solidFill>
              <a:latin typeface="Calibri" panose="020F0502020204030204" pitchFamily="34" charset="0"/>
              <a:ea typeface="ＭＳ Ｐゴシック" pitchFamily="1" charset="-128"/>
            </a:endParaRPr>
          </a:p>
        </p:txBody>
      </p:sp>
      <p:sp>
        <p:nvSpPr>
          <p:cNvPr id="24" name="TextBox 23"/>
          <p:cNvSpPr txBox="1"/>
          <p:nvPr/>
        </p:nvSpPr>
        <p:spPr>
          <a:xfrm>
            <a:off x="370114" y="1395781"/>
            <a:ext cx="1552064" cy="523220"/>
          </a:xfrm>
          <a:prstGeom prst="rect">
            <a:avLst/>
          </a:prstGeom>
          <a:noFill/>
        </p:spPr>
        <p:txBody>
          <a:bodyPr wrap="square" rtlCol="0">
            <a:spAutoFit/>
          </a:bodyPr>
          <a:lstStyle/>
          <a:p>
            <a:pPr algn="ctr"/>
            <a:r>
              <a:rPr lang="en-GB" sz="1400" b="1" dirty="0">
                <a:solidFill>
                  <a:prstClr val="black"/>
                </a:solidFill>
                <a:latin typeface="Calibri" panose="020F0502020204030204" pitchFamily="34" charset="0"/>
              </a:rPr>
              <a:t>Test vs. control uplift</a:t>
            </a:r>
          </a:p>
        </p:txBody>
      </p:sp>
      <p:sp>
        <p:nvSpPr>
          <p:cNvPr id="25" name="TextBox 24"/>
          <p:cNvSpPr txBox="1"/>
          <p:nvPr/>
        </p:nvSpPr>
        <p:spPr>
          <a:xfrm>
            <a:off x="370114" y="2626940"/>
            <a:ext cx="1552064" cy="738664"/>
          </a:xfrm>
          <a:prstGeom prst="rect">
            <a:avLst/>
          </a:prstGeom>
          <a:noFill/>
        </p:spPr>
        <p:txBody>
          <a:bodyPr wrap="square" rtlCol="0">
            <a:spAutoFit/>
          </a:bodyPr>
          <a:lstStyle/>
          <a:p>
            <a:pPr algn="ctr"/>
            <a:r>
              <a:rPr lang="en-GB" sz="1400" dirty="0">
                <a:solidFill>
                  <a:prstClr val="black"/>
                </a:solidFill>
                <a:latin typeface="Calibri" panose="020F0502020204030204" pitchFamily="34" charset="0"/>
              </a:rPr>
              <a:t>Scores </a:t>
            </a:r>
          </a:p>
          <a:p>
            <a:pPr algn="ctr"/>
            <a:r>
              <a:rPr lang="en-GB" sz="1400" dirty="0">
                <a:solidFill>
                  <a:prstClr val="black"/>
                </a:solidFill>
                <a:latin typeface="Calibri" panose="020F0502020204030204" pitchFamily="34" charset="0"/>
              </a:rPr>
              <a:t>(used for uplift calculation)</a:t>
            </a:r>
          </a:p>
        </p:txBody>
      </p:sp>
      <p:sp>
        <p:nvSpPr>
          <p:cNvPr id="28" name="TextBox 27"/>
          <p:cNvSpPr txBox="1"/>
          <p:nvPr/>
        </p:nvSpPr>
        <p:spPr>
          <a:xfrm>
            <a:off x="6039605" y="1463496"/>
            <a:ext cx="1868527" cy="307777"/>
          </a:xfrm>
          <a:prstGeom prst="rect">
            <a:avLst/>
          </a:prstGeom>
          <a:noFill/>
          <a:ln>
            <a:noFill/>
          </a:ln>
        </p:spPr>
        <p:txBody>
          <a:bodyPr wrap="square" rtlCol="0">
            <a:spAutoFit/>
          </a:bodyPr>
          <a:lstStyle/>
          <a:p>
            <a:pPr algn="ctr"/>
            <a:r>
              <a:rPr lang="en-GB" sz="1400" b="1" dirty="0">
                <a:solidFill>
                  <a:srgbClr val="7AB800"/>
                </a:solidFill>
              </a:rPr>
              <a:t>+16% positive shift</a:t>
            </a:r>
          </a:p>
        </p:txBody>
      </p:sp>
      <p:cxnSp>
        <p:nvCxnSpPr>
          <p:cNvPr id="4" name="Straight Connector 3"/>
          <p:cNvCxnSpPr/>
          <p:nvPr/>
        </p:nvCxnSpPr>
        <p:spPr bwMode="auto">
          <a:xfrm>
            <a:off x="1934936" y="1232811"/>
            <a:ext cx="0" cy="726622"/>
          </a:xfrm>
          <a:prstGeom prst="line">
            <a:avLst/>
          </a:prstGeom>
          <a:solidFill>
            <a:schemeClr val="accent1"/>
          </a:solidFill>
          <a:ln w="9525" cap="flat" cmpd="sng" algn="ctr">
            <a:solidFill>
              <a:schemeClr val="accent1"/>
            </a:solidFill>
            <a:prstDash val="dash"/>
            <a:round/>
            <a:headEnd type="none" w="med" len="med"/>
            <a:tailEnd type="none" w="med" len="med"/>
          </a:ln>
          <a:effectLst/>
        </p:spPr>
      </p:cxnSp>
      <p:cxnSp>
        <p:nvCxnSpPr>
          <p:cNvPr id="30" name="Straight Connector 29"/>
          <p:cNvCxnSpPr/>
          <p:nvPr/>
        </p:nvCxnSpPr>
        <p:spPr bwMode="auto">
          <a:xfrm>
            <a:off x="1932090" y="2064904"/>
            <a:ext cx="2846" cy="2244443"/>
          </a:xfrm>
          <a:prstGeom prst="line">
            <a:avLst/>
          </a:prstGeom>
          <a:solidFill>
            <a:schemeClr val="accent1"/>
          </a:solidFill>
          <a:ln w="9525" cap="flat" cmpd="sng" algn="ctr">
            <a:solidFill>
              <a:schemeClr val="accent1"/>
            </a:solidFill>
            <a:prstDash val="dash"/>
            <a:round/>
            <a:headEnd type="none" w="med" len="med"/>
            <a:tailEnd type="none" w="med" len="med"/>
          </a:ln>
          <a:effectLst/>
        </p:spPr>
      </p:cxnSp>
      <p:cxnSp>
        <p:nvCxnSpPr>
          <p:cNvPr id="31" name="Straight Connector 30"/>
          <p:cNvCxnSpPr/>
          <p:nvPr/>
        </p:nvCxnSpPr>
        <p:spPr bwMode="auto">
          <a:xfrm>
            <a:off x="3861707" y="1244293"/>
            <a:ext cx="0" cy="726622"/>
          </a:xfrm>
          <a:prstGeom prst="line">
            <a:avLst/>
          </a:prstGeom>
          <a:solidFill>
            <a:schemeClr val="accent1"/>
          </a:solidFill>
          <a:ln w="9525" cap="flat" cmpd="sng" algn="ctr">
            <a:noFill/>
            <a:prstDash val="dash"/>
            <a:round/>
            <a:headEnd type="none" w="med" len="med"/>
            <a:tailEnd type="none" w="med" len="med"/>
          </a:ln>
          <a:effectLst/>
        </p:spPr>
      </p:cxnSp>
      <p:cxnSp>
        <p:nvCxnSpPr>
          <p:cNvPr id="38" name="Straight Connector 37"/>
          <p:cNvCxnSpPr/>
          <p:nvPr/>
        </p:nvCxnSpPr>
        <p:spPr bwMode="auto">
          <a:xfrm>
            <a:off x="5870139" y="1236892"/>
            <a:ext cx="0" cy="726622"/>
          </a:xfrm>
          <a:prstGeom prst="line">
            <a:avLst/>
          </a:prstGeom>
          <a:solidFill>
            <a:schemeClr val="accent1"/>
          </a:solidFill>
          <a:ln w="9525" cap="flat" cmpd="sng" algn="ctr">
            <a:noFill/>
            <a:prstDash val="dash"/>
            <a:round/>
            <a:headEnd type="none" w="med" len="med"/>
            <a:tailEnd type="none" w="med" len="med"/>
          </a:ln>
          <a:effectLst/>
        </p:spPr>
      </p:cxnSp>
      <p:cxnSp>
        <p:nvCxnSpPr>
          <p:cNvPr id="41" name="Straight Connector 40"/>
          <p:cNvCxnSpPr/>
          <p:nvPr/>
        </p:nvCxnSpPr>
        <p:spPr bwMode="auto">
          <a:xfrm>
            <a:off x="3861707" y="2115743"/>
            <a:ext cx="0" cy="2173228"/>
          </a:xfrm>
          <a:prstGeom prst="line">
            <a:avLst/>
          </a:prstGeom>
          <a:solidFill>
            <a:schemeClr val="accent1"/>
          </a:solidFill>
          <a:ln w="9525" cap="flat" cmpd="sng" algn="ctr">
            <a:solidFill>
              <a:schemeClr val="accent1"/>
            </a:solidFill>
            <a:prstDash val="dash"/>
            <a:round/>
            <a:headEnd type="none" w="med" len="med"/>
            <a:tailEnd type="none" w="med" len="med"/>
          </a:ln>
          <a:effectLst/>
        </p:spPr>
      </p:cxnSp>
      <p:cxnSp>
        <p:nvCxnSpPr>
          <p:cNvPr id="42" name="Straight Connector 41"/>
          <p:cNvCxnSpPr/>
          <p:nvPr/>
        </p:nvCxnSpPr>
        <p:spPr bwMode="auto">
          <a:xfrm>
            <a:off x="5859128" y="2071720"/>
            <a:ext cx="0" cy="2217251"/>
          </a:xfrm>
          <a:prstGeom prst="line">
            <a:avLst/>
          </a:prstGeom>
          <a:solidFill>
            <a:schemeClr val="accent1"/>
          </a:solidFill>
          <a:ln w="9525" cap="flat" cmpd="sng" algn="ctr">
            <a:solidFill>
              <a:schemeClr val="accent1"/>
            </a:solidFill>
            <a:prstDash val="dash"/>
            <a:round/>
            <a:headEnd type="none" w="med" len="med"/>
            <a:tailEnd type="none" w="med" len="med"/>
          </a:ln>
          <a:effectLst/>
        </p:spPr>
      </p:cxnSp>
      <p:graphicFrame>
        <p:nvGraphicFramePr>
          <p:cNvPr id="43" name="Chart 42"/>
          <p:cNvGraphicFramePr/>
          <p:nvPr>
            <p:extLst/>
          </p:nvPr>
        </p:nvGraphicFramePr>
        <p:xfrm>
          <a:off x="4029961" y="2115743"/>
          <a:ext cx="1617602" cy="217322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003284" y="2094733"/>
            <a:ext cx="2620371" cy="1815882"/>
          </a:xfrm>
          <a:prstGeom prst="rect">
            <a:avLst/>
          </a:prstGeom>
          <a:noFill/>
        </p:spPr>
        <p:txBody>
          <a:bodyPr wrap="square" rtlCol="0">
            <a:spAutoFit/>
          </a:bodyPr>
          <a:lstStyle/>
          <a:p>
            <a:r>
              <a:rPr lang="en-GB" sz="1400" dirty="0" smtClean="0">
                <a:solidFill>
                  <a:prstClr val="black"/>
                </a:solidFill>
              </a:rPr>
              <a:t>Test brand: 	+</a:t>
            </a:r>
            <a:r>
              <a:rPr lang="en-GB" sz="1400" dirty="0">
                <a:solidFill>
                  <a:prstClr val="black"/>
                </a:solidFill>
              </a:rPr>
              <a:t>25% </a:t>
            </a:r>
            <a:endParaRPr lang="en-GB" sz="1400" dirty="0" smtClean="0">
              <a:solidFill>
                <a:prstClr val="black"/>
              </a:solidFill>
            </a:endParaRPr>
          </a:p>
          <a:p>
            <a:r>
              <a:rPr lang="en-GB" sz="1400" dirty="0" smtClean="0">
                <a:solidFill>
                  <a:prstClr val="black"/>
                </a:solidFill>
              </a:rPr>
              <a:t>Other </a:t>
            </a:r>
            <a:r>
              <a:rPr lang="en-GB" sz="1400" dirty="0">
                <a:solidFill>
                  <a:prstClr val="black"/>
                </a:solidFill>
              </a:rPr>
              <a:t>brands:   </a:t>
            </a:r>
            <a:r>
              <a:rPr lang="en-GB" sz="1400" dirty="0" smtClean="0">
                <a:solidFill>
                  <a:prstClr val="black"/>
                </a:solidFill>
              </a:rPr>
              <a:t>	 </a:t>
            </a:r>
            <a:r>
              <a:rPr lang="en-GB" sz="1400" dirty="0">
                <a:solidFill>
                  <a:prstClr val="black"/>
                </a:solidFill>
              </a:rPr>
              <a:t>+9% </a:t>
            </a:r>
            <a:endParaRPr lang="en-GB" sz="1400" dirty="0" smtClean="0">
              <a:solidFill>
                <a:prstClr val="black"/>
              </a:solidFill>
            </a:endParaRPr>
          </a:p>
          <a:p>
            <a:endParaRPr lang="en-GB" sz="1400" b="1" dirty="0" smtClean="0">
              <a:solidFill>
                <a:prstClr val="black"/>
              </a:solidFill>
            </a:endParaRPr>
          </a:p>
          <a:p>
            <a:endParaRPr lang="en-GB" sz="1400" b="1" dirty="0" smtClean="0">
              <a:solidFill>
                <a:prstClr val="black"/>
              </a:solidFill>
            </a:endParaRPr>
          </a:p>
          <a:p>
            <a:r>
              <a:rPr lang="en-GB" sz="1400" b="1" dirty="0" smtClean="0">
                <a:solidFill>
                  <a:prstClr val="black"/>
                </a:solidFill>
              </a:rPr>
              <a:t>Net </a:t>
            </a:r>
            <a:r>
              <a:rPr lang="en-GB" sz="1400" b="1" dirty="0">
                <a:solidFill>
                  <a:prstClr val="black"/>
                </a:solidFill>
              </a:rPr>
              <a:t>impact calculation: </a:t>
            </a:r>
          </a:p>
          <a:p>
            <a:r>
              <a:rPr lang="en-GB" sz="1400" dirty="0">
                <a:solidFill>
                  <a:prstClr val="black"/>
                </a:solidFill>
              </a:rPr>
              <a:t>+25% </a:t>
            </a:r>
            <a:r>
              <a:rPr lang="en-GB" sz="1400" dirty="0" smtClean="0">
                <a:solidFill>
                  <a:prstClr val="black"/>
                </a:solidFill>
              </a:rPr>
              <a:t>(Test brand) </a:t>
            </a:r>
            <a:r>
              <a:rPr lang="en-GB" sz="1400" dirty="0">
                <a:solidFill>
                  <a:prstClr val="black"/>
                </a:solidFill>
              </a:rPr>
              <a:t>– +9% (other brands) = </a:t>
            </a:r>
            <a:r>
              <a:rPr lang="en-GB" sz="1400" b="1" dirty="0">
                <a:solidFill>
                  <a:srgbClr val="7AB800"/>
                </a:solidFill>
              </a:rPr>
              <a:t>+16% net shift</a:t>
            </a:r>
          </a:p>
        </p:txBody>
      </p:sp>
      <p:sp>
        <p:nvSpPr>
          <p:cNvPr id="5" name="TextBox 4"/>
          <p:cNvSpPr txBox="1"/>
          <p:nvPr/>
        </p:nvSpPr>
        <p:spPr>
          <a:xfrm>
            <a:off x="2573364" y="2318912"/>
            <a:ext cx="691719" cy="276999"/>
          </a:xfrm>
          <a:prstGeom prst="rect">
            <a:avLst/>
          </a:prstGeom>
          <a:noFill/>
        </p:spPr>
        <p:txBody>
          <a:bodyPr wrap="square" rtlCol="0">
            <a:spAutoFit/>
          </a:bodyPr>
          <a:lstStyle/>
          <a:p>
            <a:r>
              <a:rPr lang="en-GB" sz="1200" b="1" dirty="0">
                <a:solidFill>
                  <a:prstClr val="black"/>
                </a:solidFill>
              </a:rPr>
              <a:t>+25%</a:t>
            </a:r>
          </a:p>
        </p:txBody>
      </p:sp>
      <p:cxnSp>
        <p:nvCxnSpPr>
          <p:cNvPr id="46" name="Straight Arrow Connector 45"/>
          <p:cNvCxnSpPr/>
          <p:nvPr/>
        </p:nvCxnSpPr>
        <p:spPr bwMode="auto">
          <a:xfrm flipV="1">
            <a:off x="4615950" y="2713338"/>
            <a:ext cx="426992" cy="733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7" name="TextBox 46"/>
          <p:cNvSpPr txBox="1"/>
          <p:nvPr/>
        </p:nvSpPr>
        <p:spPr>
          <a:xfrm>
            <a:off x="4561944" y="2281873"/>
            <a:ext cx="694494" cy="307777"/>
          </a:xfrm>
          <a:prstGeom prst="rect">
            <a:avLst/>
          </a:prstGeom>
          <a:noFill/>
        </p:spPr>
        <p:txBody>
          <a:bodyPr wrap="square" rtlCol="0">
            <a:spAutoFit/>
          </a:bodyPr>
          <a:lstStyle/>
          <a:p>
            <a:r>
              <a:rPr lang="en-GB" sz="1400" b="1" dirty="0">
                <a:solidFill>
                  <a:prstClr val="black"/>
                </a:solidFill>
                <a:latin typeface="Calibri" panose="020F0502020204030204" pitchFamily="34" charset="0"/>
              </a:rPr>
              <a:t>+9%</a:t>
            </a:r>
          </a:p>
        </p:txBody>
      </p:sp>
      <p:cxnSp>
        <p:nvCxnSpPr>
          <p:cNvPr id="48" name="Straight Connector 47"/>
          <p:cNvCxnSpPr/>
          <p:nvPr/>
        </p:nvCxnSpPr>
        <p:spPr bwMode="auto">
          <a:xfrm>
            <a:off x="3861707" y="1244292"/>
            <a:ext cx="0" cy="726622"/>
          </a:xfrm>
          <a:prstGeom prst="line">
            <a:avLst/>
          </a:prstGeom>
          <a:solidFill>
            <a:schemeClr val="accent1"/>
          </a:solidFill>
          <a:ln w="9525" cap="flat" cmpd="sng" algn="ctr">
            <a:solidFill>
              <a:schemeClr val="accent1"/>
            </a:solidFill>
            <a:prstDash val="dash"/>
            <a:round/>
            <a:headEnd type="none" w="med" len="med"/>
            <a:tailEnd type="none" w="med" len="med"/>
          </a:ln>
          <a:effectLst/>
        </p:spPr>
      </p:cxnSp>
      <p:cxnSp>
        <p:nvCxnSpPr>
          <p:cNvPr id="49" name="Straight Connector 48"/>
          <p:cNvCxnSpPr/>
          <p:nvPr/>
        </p:nvCxnSpPr>
        <p:spPr bwMode="auto">
          <a:xfrm>
            <a:off x="5859128" y="1224324"/>
            <a:ext cx="0" cy="726622"/>
          </a:xfrm>
          <a:prstGeom prst="line">
            <a:avLst/>
          </a:prstGeom>
          <a:solidFill>
            <a:schemeClr val="accent1"/>
          </a:solidFill>
          <a:ln w="9525" cap="flat" cmpd="sng" algn="ctr">
            <a:solidFill>
              <a:schemeClr val="accent1"/>
            </a:solidFill>
            <a:prstDash val="dash"/>
            <a:round/>
            <a:headEnd type="none" w="med" len="med"/>
            <a:tailEnd type="none" w="med" len="med"/>
          </a:ln>
          <a:effectLst/>
        </p:spPr>
      </p:cxnSp>
      <p:sp>
        <p:nvSpPr>
          <p:cNvPr id="45" name="TextBox 44"/>
          <p:cNvSpPr txBox="1"/>
          <p:nvPr/>
        </p:nvSpPr>
        <p:spPr>
          <a:xfrm>
            <a:off x="4596919" y="1409240"/>
            <a:ext cx="708674" cy="307777"/>
          </a:xfrm>
          <a:prstGeom prst="rect">
            <a:avLst/>
          </a:prstGeom>
          <a:noFill/>
          <a:ln>
            <a:noFill/>
          </a:ln>
        </p:spPr>
        <p:txBody>
          <a:bodyPr wrap="square" rtlCol="0">
            <a:spAutoFit/>
          </a:bodyPr>
          <a:lstStyle/>
          <a:p>
            <a:r>
              <a:rPr lang="en-GB" sz="1400" b="1" dirty="0">
                <a:solidFill>
                  <a:prstClr val="white"/>
                </a:solidFill>
                <a:latin typeface="Calibri" panose="020F0502020204030204" pitchFamily="34" charset="0"/>
              </a:rPr>
              <a:t>+9%</a:t>
            </a:r>
          </a:p>
        </p:txBody>
      </p:sp>
      <p:sp>
        <p:nvSpPr>
          <p:cNvPr id="50" name="Up Arrow 49"/>
          <p:cNvSpPr/>
          <p:nvPr/>
        </p:nvSpPr>
        <p:spPr bwMode="auto">
          <a:xfrm>
            <a:off x="4557100" y="1318535"/>
            <a:ext cx="595991" cy="571500"/>
          </a:xfrm>
          <a:prstGeom prst="up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dirty="0">
              <a:solidFill>
                <a:prstClr val="black"/>
              </a:solidFill>
              <a:ea typeface="ＭＳ Ｐゴシック" pitchFamily="1" charset="-128"/>
            </a:endParaRPr>
          </a:p>
        </p:txBody>
      </p:sp>
      <p:sp>
        <p:nvSpPr>
          <p:cNvPr id="51" name="TextBox 50"/>
          <p:cNvSpPr txBox="1"/>
          <p:nvPr/>
        </p:nvSpPr>
        <p:spPr>
          <a:xfrm>
            <a:off x="4624714" y="1409870"/>
            <a:ext cx="708674" cy="307777"/>
          </a:xfrm>
          <a:prstGeom prst="rect">
            <a:avLst/>
          </a:prstGeom>
          <a:noFill/>
          <a:ln>
            <a:noFill/>
          </a:ln>
        </p:spPr>
        <p:txBody>
          <a:bodyPr wrap="square" rtlCol="0">
            <a:spAutoFit/>
          </a:bodyPr>
          <a:lstStyle/>
          <a:p>
            <a:r>
              <a:rPr lang="en-GB" sz="1400" b="1" dirty="0">
                <a:solidFill>
                  <a:prstClr val="white"/>
                </a:solidFill>
                <a:latin typeface="Calibri" panose="020F0502020204030204" pitchFamily="34" charset="0"/>
              </a:rPr>
              <a:t>+9%</a:t>
            </a:r>
          </a:p>
        </p:txBody>
      </p:sp>
      <p:sp>
        <p:nvSpPr>
          <p:cNvPr id="44" name="Rectangle 43"/>
          <p:cNvSpPr/>
          <p:nvPr/>
        </p:nvSpPr>
        <p:spPr bwMode="auto">
          <a:xfrm>
            <a:off x="5918804" y="775123"/>
            <a:ext cx="2659138" cy="405000"/>
          </a:xfrm>
          <a:prstGeom prst="rect">
            <a:avLst/>
          </a:prstGeom>
          <a:solidFill>
            <a:schemeClr val="tx1"/>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400" b="1" dirty="0">
                <a:solidFill>
                  <a:prstClr val="white"/>
                </a:solidFill>
                <a:ea typeface="ＭＳ Ｐゴシック" pitchFamily="1" charset="-128"/>
              </a:rPr>
              <a:t>Net impact</a:t>
            </a:r>
          </a:p>
        </p:txBody>
      </p:sp>
      <p:sp>
        <p:nvSpPr>
          <p:cNvPr id="52" name="Rectangle 51"/>
          <p:cNvSpPr/>
          <p:nvPr/>
        </p:nvSpPr>
        <p:spPr>
          <a:xfrm>
            <a:off x="2373086" y="750533"/>
            <a:ext cx="1092277" cy="3775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prstClr val="white"/>
                </a:solidFill>
              </a:rPr>
              <a:t>Test brand</a:t>
            </a:r>
            <a:endParaRPr lang="en-GB" sz="1400" b="1" dirty="0">
              <a:solidFill>
                <a:prstClr val="white"/>
              </a:solidFill>
            </a:endParaRPr>
          </a:p>
        </p:txBody>
      </p:sp>
      <p:sp>
        <p:nvSpPr>
          <p:cNvPr id="53" name="Rectangle 52"/>
          <p:cNvSpPr/>
          <p:nvPr/>
        </p:nvSpPr>
        <p:spPr>
          <a:xfrm>
            <a:off x="3963672" y="772304"/>
            <a:ext cx="1714699" cy="37750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solidFill>
                  <a:prstClr val="white"/>
                </a:solidFill>
              </a:rPr>
              <a:t>Key Competitors</a:t>
            </a:r>
            <a:endParaRPr lang="en-GB" sz="1400" b="1" dirty="0">
              <a:solidFill>
                <a:prstClr val="white"/>
              </a:solidFill>
            </a:endParaRPr>
          </a:p>
        </p:txBody>
      </p:sp>
      <p:pic>
        <p:nvPicPr>
          <p:cNvPr id="32" name="Picture 31" descr="bdrc-continental-logo-main.w.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246" y="4688934"/>
            <a:ext cx="679954" cy="454127"/>
          </a:xfrm>
          <a:prstGeom prst="rect">
            <a:avLst/>
          </a:prstGeom>
        </p:spPr>
      </p:pic>
      <p:pic>
        <p:nvPicPr>
          <p:cNvPr id="33" name="Picture 32" descr="Newsworks_URL_CMYK_R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688935"/>
            <a:ext cx="499217" cy="407153"/>
          </a:xfrm>
          <a:prstGeom prst="rect">
            <a:avLst/>
          </a:prstGeom>
        </p:spPr>
      </p:pic>
    </p:spTree>
    <p:extLst>
      <p:ext uri="{BB962C8B-B14F-4D97-AF65-F5344CB8AC3E}">
        <p14:creationId xmlns:p14="http://schemas.microsoft.com/office/powerpoint/2010/main" val="2040073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ewsworks">
      <a:dk1>
        <a:sysClr val="windowText" lastClr="000000"/>
      </a:dk1>
      <a:lt1>
        <a:sysClr val="window" lastClr="FFFFFF"/>
      </a:lt1>
      <a:dk2>
        <a:srgbClr val="A4AEB5"/>
      </a:dk2>
      <a:lt2>
        <a:srgbClr val="FFFFFF"/>
      </a:lt2>
      <a:accent1>
        <a:srgbClr val="35A3D9"/>
      </a:accent1>
      <a:accent2>
        <a:srgbClr val="7AB800"/>
      </a:accent2>
      <a:accent3>
        <a:srgbClr val="E00034"/>
      </a:accent3>
      <a:accent4>
        <a:srgbClr val="EC7A08"/>
      </a:accent4>
      <a:accent5>
        <a:srgbClr val="8F23B3"/>
      </a:accent5>
      <a:accent6>
        <a:srgbClr val="00A8B4"/>
      </a:accent6>
      <a:hlink>
        <a:srgbClr val="A4AEB5"/>
      </a:hlink>
      <a:folHlink>
        <a:srgbClr val="A4AE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sworks_template_widescreen [Read-Only]" id="{783D21CB-B153-47E5-8659-BD8D5567698C}" vid="{88F8C914-5767-424F-99EC-9D50D6A336A4}"/>
    </a:ext>
  </a:extLst>
</a:theme>
</file>

<file path=ppt/theme/theme2.xml><?xml version="1.0" encoding="utf-8"?>
<a:theme xmlns:a="http://schemas.openxmlformats.org/drawingml/2006/main" name="Office Theme">
  <a:themeElements>
    <a:clrScheme name="Newsworks">
      <a:dk1>
        <a:sysClr val="windowText" lastClr="000000"/>
      </a:dk1>
      <a:lt1>
        <a:sysClr val="window" lastClr="FFFFFF"/>
      </a:lt1>
      <a:dk2>
        <a:srgbClr val="A4AEB5"/>
      </a:dk2>
      <a:lt2>
        <a:srgbClr val="FFFFFF"/>
      </a:lt2>
      <a:accent1>
        <a:srgbClr val="35A3D9"/>
      </a:accent1>
      <a:accent2>
        <a:srgbClr val="7AB800"/>
      </a:accent2>
      <a:accent3>
        <a:srgbClr val="E00034"/>
      </a:accent3>
      <a:accent4>
        <a:srgbClr val="EC7A08"/>
      </a:accent4>
      <a:accent5>
        <a:srgbClr val="8F23B3"/>
      </a:accent5>
      <a:accent6>
        <a:srgbClr val="00A8B4"/>
      </a:accent6>
      <a:hlink>
        <a:srgbClr val="A4AEB5"/>
      </a:hlink>
      <a:folHlink>
        <a:srgbClr val="A4AE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sworks_template_widescreen [Read-Only]" id="{783D21CB-B153-47E5-8659-BD8D5567698C}" vid="{88F8C914-5767-424F-99EC-9D50D6A336A4}"/>
    </a:ext>
  </a:extLst>
</a:theme>
</file>

<file path=ppt/theme/theme3.xml><?xml version="1.0" encoding="utf-8"?>
<a:theme xmlns:a="http://schemas.openxmlformats.org/drawingml/2006/main" name="2_Office Theme">
  <a:themeElements>
    <a:clrScheme name="Newsworks">
      <a:dk1>
        <a:sysClr val="windowText" lastClr="000000"/>
      </a:dk1>
      <a:lt1>
        <a:sysClr val="window" lastClr="FFFFFF"/>
      </a:lt1>
      <a:dk2>
        <a:srgbClr val="A4AEB5"/>
      </a:dk2>
      <a:lt2>
        <a:srgbClr val="FFFFFF"/>
      </a:lt2>
      <a:accent1>
        <a:srgbClr val="35A3D9"/>
      </a:accent1>
      <a:accent2>
        <a:srgbClr val="7AB800"/>
      </a:accent2>
      <a:accent3>
        <a:srgbClr val="E00034"/>
      </a:accent3>
      <a:accent4>
        <a:srgbClr val="EC7A08"/>
      </a:accent4>
      <a:accent5>
        <a:srgbClr val="8F23B3"/>
      </a:accent5>
      <a:accent6>
        <a:srgbClr val="00A8B4"/>
      </a:accent6>
      <a:hlink>
        <a:srgbClr val="A4AEB5"/>
      </a:hlink>
      <a:folHlink>
        <a:srgbClr val="A4AE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sworks_template_widescreen [Read-Only]" id="{783D21CB-B153-47E5-8659-BD8D5567698C}" vid="{88F8C914-5767-424F-99EC-9D50D6A336A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1830</TotalTime>
  <Words>619</Words>
  <Application>Microsoft Office PowerPoint</Application>
  <PresentationFormat>On-screen Show (16:9)</PresentationFormat>
  <Paragraphs>106</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ＭＳ Ｐゴシック</vt:lpstr>
      <vt:lpstr>Arial</vt:lpstr>
      <vt:lpstr>Arial Black</vt:lpstr>
      <vt:lpstr>Calibri</vt:lpstr>
      <vt:lpstr>1_Office Theme</vt:lpstr>
      <vt:lpstr>Office Theme</vt:lpstr>
      <vt:lpstr>2_Office Theme</vt:lpstr>
      <vt:lpstr>PowerPoint Presentation</vt:lpstr>
      <vt:lpstr>PowerPoint Presentation</vt:lpstr>
      <vt:lpstr>PowerPoint Presentation</vt:lpstr>
      <vt:lpstr>PowerPoint Presentation</vt:lpstr>
      <vt:lpstr>Multi-platform study: analysis</vt:lpstr>
      <vt:lpstr>Analysis example: calculated for each metric and for all test brands  </vt:lpstr>
    </vt:vector>
  </TitlesOfParts>
  <Company>Newsworks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Lukas</dc:creator>
  <cp:lastModifiedBy>Judy Harman</cp:lastModifiedBy>
  <cp:revision>163</cp:revision>
  <dcterms:created xsi:type="dcterms:W3CDTF">2016-06-15T14:48:06Z</dcterms:created>
  <dcterms:modified xsi:type="dcterms:W3CDTF">2016-07-11T11:34:16Z</dcterms:modified>
</cp:coreProperties>
</file>