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334" r:id="rId2"/>
    <p:sldId id="345" r:id="rId3"/>
    <p:sldId id="340" r:id="rId4"/>
    <p:sldId id="341" r:id="rId5"/>
    <p:sldId id="339" r:id="rId6"/>
    <p:sldId id="342" r:id="rId7"/>
    <p:sldId id="272" r:id="rId8"/>
    <p:sldId id="274" r:id="rId9"/>
    <p:sldId id="276" r:id="rId10"/>
    <p:sldId id="277" r:id="rId11"/>
    <p:sldId id="278" r:id="rId12"/>
    <p:sldId id="282" r:id="rId13"/>
    <p:sldId id="343" r:id="rId14"/>
    <p:sldId id="317" r:id="rId15"/>
    <p:sldId id="344" r:id="rId16"/>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2">
          <p15:clr>
            <a:srgbClr val="A4A3A4"/>
          </p15:clr>
        </p15:guide>
        <p15:guide id="2" pos="5695">
          <p15:clr>
            <a:srgbClr val="A4A3A4"/>
          </p15:clr>
        </p15:guide>
        <p15:guide id="3" orient="horz" pos="2202">
          <p15:clr>
            <a:srgbClr val="A4A3A4"/>
          </p15:clr>
        </p15:guide>
        <p15:guide id="4" pos="2857">
          <p15:clr>
            <a:srgbClr val="A4A3A4"/>
          </p15:clr>
        </p15:guide>
        <p15:guide id="5" orient="horz" pos="3239">
          <p15:clr>
            <a:srgbClr val="A4A3A4"/>
          </p15:clr>
        </p15:guide>
        <p15:guide id="6" pos="1540">
          <p15:clr>
            <a:srgbClr val="A4A3A4"/>
          </p15:clr>
        </p15:guide>
        <p15:guide id="7" orient="horz" pos="1701">
          <p15:clr>
            <a:srgbClr val="A4A3A4"/>
          </p15:clr>
        </p15:guide>
        <p15:guide id="8" orient="horz" pos="910">
          <p15:clr>
            <a:srgbClr val="A4A3A4"/>
          </p15:clr>
        </p15:guide>
        <p15:guide id="9" pos="2817">
          <p15:clr>
            <a:srgbClr val="A4A3A4"/>
          </p15:clr>
        </p15:guide>
        <p15:guide id="10" pos="180">
          <p15:clr>
            <a:srgbClr val="A4A3A4"/>
          </p15:clr>
        </p15:guide>
        <p15:guide id="11" pos="475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E00034"/>
    <a:srgbClr val="69AF1F"/>
    <a:srgbClr val="6FC1FB"/>
    <a:srgbClr val="328ECE"/>
    <a:srgbClr val="3390D1"/>
    <a:srgbClr val="69A333"/>
    <a:srgbClr val="00B3F3"/>
    <a:srgbClr val="69A35D"/>
    <a:srgbClr val="697954"/>
    <a:srgbClr val="B655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79977" autoAdjust="0"/>
  </p:normalViewPr>
  <p:slideViewPr>
    <p:cSldViewPr snapToGrid="0" showGuides="1">
      <p:cViewPr varScale="1">
        <p:scale>
          <a:sx n="123" d="100"/>
          <a:sy n="123" d="100"/>
        </p:scale>
        <p:origin x="1332" y="96"/>
      </p:cViewPr>
      <p:guideLst>
        <p:guide orient="horz" pos="3172"/>
        <p:guide pos="5695"/>
        <p:guide orient="horz" pos="2202"/>
        <p:guide pos="2857"/>
        <p:guide orient="horz" pos="3239"/>
        <p:guide pos="1540"/>
        <p:guide orient="horz" pos="1701"/>
        <p:guide orient="horz" pos="910"/>
        <p:guide pos="2817"/>
        <p:guide pos="180"/>
        <p:guide pos="47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15919171526219"/>
          <c:y val="4.3190227445859201E-2"/>
          <c:w val="0.83978179982814283"/>
          <c:h val="0.76754506376200804"/>
        </c:manualLayout>
      </c:layout>
      <c:scatterChart>
        <c:scatterStyle val="lineMarker"/>
        <c:varyColors val="0"/>
        <c:ser>
          <c:idx val="0"/>
          <c:order val="0"/>
          <c:tx>
            <c:strRef>
              <c:f>Sheet1!$B$1</c:f>
              <c:strCache>
                <c:ptCount val="1"/>
                <c:pt idx="0">
                  <c:v>RROI</c:v>
                </c:pt>
              </c:strCache>
            </c:strRef>
          </c:tx>
          <c:spPr>
            <a:ln w="28575">
              <a:noFill/>
            </a:ln>
          </c:spPr>
          <c:marker>
            <c:symbol val="circle"/>
            <c:size val="6"/>
            <c:spPr>
              <a:solidFill>
                <a:srgbClr val="E00034"/>
              </a:solidFill>
              <a:ln>
                <a:noFill/>
              </a:ln>
            </c:spPr>
          </c:marker>
          <c:trendline>
            <c:spPr>
              <a:ln w="12700" cmpd="sng">
                <a:solidFill>
                  <a:srgbClr val="7E7E7E"/>
                </a:solidFill>
                <a:prstDash val="sysDot"/>
              </a:ln>
            </c:spPr>
            <c:trendlineType val="poly"/>
            <c:order val="3"/>
            <c:dispRSqr val="1"/>
            <c:dispEq val="0"/>
            <c:trendlineLbl>
              <c:numFmt formatCode="General" sourceLinked="0"/>
              <c:txPr>
                <a:bodyPr/>
                <a:lstStyle/>
                <a:p>
                  <a:pPr>
                    <a:defRPr/>
                  </a:pPr>
                  <a:endParaRPr lang="en-US"/>
                </a:p>
              </c:txPr>
            </c:trendlineLbl>
          </c:trendline>
          <c:xVal>
            <c:numRef>
              <c:f>Sheet1!$A$2:$A$15</c:f>
              <c:numCache>
                <c:formatCode>General</c:formatCode>
                <c:ptCount val="14"/>
                <c:pt idx="0">
                  <c:v>0.1</c:v>
                </c:pt>
                <c:pt idx="1">
                  <c:v>0.05</c:v>
                </c:pt>
                <c:pt idx="2">
                  <c:v>0.25</c:v>
                </c:pt>
                <c:pt idx="3">
                  <c:v>0.8</c:v>
                </c:pt>
                <c:pt idx="4">
                  <c:v>0.25</c:v>
                </c:pt>
                <c:pt idx="5">
                  <c:v>0.33</c:v>
                </c:pt>
                <c:pt idx="6">
                  <c:v>0.5</c:v>
                </c:pt>
                <c:pt idx="7">
                  <c:v>0.65</c:v>
                </c:pt>
                <c:pt idx="8">
                  <c:v>0.05</c:v>
                </c:pt>
                <c:pt idx="9">
                  <c:v>0.5</c:v>
                </c:pt>
                <c:pt idx="10">
                  <c:v>0.8</c:v>
                </c:pt>
                <c:pt idx="11">
                  <c:v>0.3</c:v>
                </c:pt>
                <c:pt idx="12">
                  <c:v>0.7</c:v>
                </c:pt>
                <c:pt idx="13">
                  <c:v>0.1</c:v>
                </c:pt>
              </c:numCache>
            </c:numRef>
          </c:xVal>
          <c:yVal>
            <c:numRef>
              <c:f>Sheet1!$B$2:$B$15</c:f>
              <c:numCache>
                <c:formatCode>General</c:formatCode>
                <c:ptCount val="14"/>
                <c:pt idx="0">
                  <c:v>0.2</c:v>
                </c:pt>
                <c:pt idx="1">
                  <c:v>0.2</c:v>
                </c:pt>
                <c:pt idx="2">
                  <c:v>0.32</c:v>
                </c:pt>
                <c:pt idx="3">
                  <c:v>1.5</c:v>
                </c:pt>
                <c:pt idx="4">
                  <c:v>0.4</c:v>
                </c:pt>
                <c:pt idx="5">
                  <c:v>0.4</c:v>
                </c:pt>
                <c:pt idx="6">
                  <c:v>0.7</c:v>
                </c:pt>
                <c:pt idx="7">
                  <c:v>0.7</c:v>
                </c:pt>
                <c:pt idx="8">
                  <c:v>0.1</c:v>
                </c:pt>
                <c:pt idx="9">
                  <c:v>0.65</c:v>
                </c:pt>
                <c:pt idx="10">
                  <c:v>1.3</c:v>
                </c:pt>
                <c:pt idx="11">
                  <c:v>0.45</c:v>
                </c:pt>
                <c:pt idx="12">
                  <c:v>1</c:v>
                </c:pt>
                <c:pt idx="13">
                  <c:v>0.4</c:v>
                </c:pt>
              </c:numCache>
            </c:numRef>
          </c:yVal>
          <c:smooth val="0"/>
        </c:ser>
        <c:dLbls>
          <c:showLegendKey val="0"/>
          <c:showVal val="0"/>
          <c:showCatName val="0"/>
          <c:showSerName val="0"/>
          <c:showPercent val="0"/>
          <c:showBubbleSize val="0"/>
        </c:dLbls>
        <c:axId val="706035808"/>
        <c:axId val="706033848"/>
      </c:scatterChart>
      <c:valAx>
        <c:axId val="706035808"/>
        <c:scaling>
          <c:orientation val="minMax"/>
        </c:scaling>
        <c:delete val="0"/>
        <c:axPos val="b"/>
        <c:title>
          <c:tx>
            <c:rich>
              <a:bodyPr/>
              <a:lstStyle/>
              <a:p>
                <a:pPr>
                  <a:defRPr/>
                </a:pPr>
                <a:r>
                  <a:rPr lang="en-GB" sz="900" dirty="0" smtClean="0">
                    <a:latin typeface="Arial Black"/>
                    <a:cs typeface="Arial Black"/>
                  </a:rPr>
                  <a:t>Print newsbrands % </a:t>
                </a:r>
                <a:r>
                  <a:rPr lang="en-GB" sz="900" dirty="0">
                    <a:latin typeface="Arial Black"/>
                    <a:cs typeface="Arial Black"/>
                  </a:rPr>
                  <a:t>of </a:t>
                </a:r>
                <a:r>
                  <a:rPr lang="en-GB" sz="900" dirty="0" smtClean="0">
                    <a:latin typeface="Arial Black"/>
                    <a:cs typeface="Arial Black"/>
                  </a:rPr>
                  <a:t>total communications </a:t>
                </a:r>
                <a:r>
                  <a:rPr lang="en-GB" sz="900" dirty="0">
                    <a:latin typeface="Arial Black"/>
                    <a:cs typeface="Arial Black"/>
                  </a:rPr>
                  <a:t>s</a:t>
                </a:r>
                <a:r>
                  <a:rPr lang="en-GB" sz="900" dirty="0" smtClean="0">
                    <a:latin typeface="Arial Black"/>
                    <a:cs typeface="Arial Black"/>
                  </a:rPr>
                  <a:t>pend</a:t>
                </a:r>
                <a:endParaRPr lang="en-GB" sz="900" dirty="0">
                  <a:latin typeface="Arial Black"/>
                  <a:cs typeface="Arial Black"/>
                </a:endParaRPr>
              </a:p>
            </c:rich>
          </c:tx>
          <c:layout>
            <c:manualLayout>
              <c:xMode val="edge"/>
              <c:yMode val="edge"/>
              <c:x val="0.39232338220892798"/>
              <c:y val="0.93403674353723298"/>
            </c:manualLayout>
          </c:layout>
          <c:overlay val="0"/>
        </c:title>
        <c:numFmt formatCode="0%" sourceLinked="0"/>
        <c:majorTickMark val="out"/>
        <c:minorTickMark val="none"/>
        <c:tickLblPos val="nextTo"/>
        <c:spPr>
          <a:ln w="3175">
            <a:noFill/>
          </a:ln>
        </c:spPr>
        <c:txPr>
          <a:bodyPr/>
          <a:lstStyle/>
          <a:p>
            <a:pPr>
              <a:defRPr sz="900">
                <a:latin typeface="Arial Black"/>
              </a:defRPr>
            </a:pPr>
            <a:endParaRPr lang="en-US"/>
          </a:p>
        </c:txPr>
        <c:crossAx val="706033848"/>
        <c:crosses val="autoZero"/>
        <c:crossBetween val="midCat"/>
      </c:valAx>
      <c:valAx>
        <c:axId val="706033848"/>
        <c:scaling>
          <c:orientation val="minMax"/>
        </c:scaling>
        <c:delete val="0"/>
        <c:axPos val="l"/>
        <c:title>
          <c:tx>
            <c:rich>
              <a:bodyPr rot="-5400000" vert="horz"/>
              <a:lstStyle/>
              <a:p>
                <a:pPr>
                  <a:defRPr sz="900">
                    <a:latin typeface="Arial Black"/>
                  </a:defRPr>
                </a:pPr>
                <a:r>
                  <a:rPr lang="en-GB" sz="900">
                    <a:latin typeface="Arial Black"/>
                  </a:rPr>
                  <a:t>Revenue ROI</a:t>
                </a:r>
              </a:p>
            </c:rich>
          </c:tx>
          <c:layout>
            <c:manualLayout>
              <c:xMode val="edge"/>
              <c:yMode val="edge"/>
              <c:x val="3.0389365540637002E-3"/>
              <c:y val="0.32345054133858298"/>
            </c:manualLayout>
          </c:layout>
          <c:overlay val="0"/>
        </c:title>
        <c:numFmt formatCode="&quot;£&quot;#,##0.0" sourceLinked="0"/>
        <c:majorTickMark val="out"/>
        <c:minorTickMark val="none"/>
        <c:tickLblPos val="nextTo"/>
        <c:spPr>
          <a:ln w="3175">
            <a:noFill/>
          </a:ln>
        </c:spPr>
        <c:txPr>
          <a:bodyPr/>
          <a:lstStyle/>
          <a:p>
            <a:pPr>
              <a:defRPr sz="900">
                <a:latin typeface="Arial Black"/>
              </a:defRPr>
            </a:pPr>
            <a:endParaRPr lang="en-US"/>
          </a:p>
        </c:txPr>
        <c:crossAx val="706035808"/>
        <c:crosses val="autoZero"/>
        <c:crossBetween val="midCat"/>
      </c:valAx>
      <c:spPr>
        <a:noFill/>
        <a:ln w="25400">
          <a:noFill/>
        </a:ln>
      </c:spPr>
    </c:plotArea>
    <c:plotVisOnly val="1"/>
    <c:dispBlanksAs val="gap"/>
    <c:showDLblsOverMax val="0"/>
  </c:chart>
  <c:txPr>
    <a:bodyPr/>
    <a:lstStyle/>
    <a:p>
      <a:pPr>
        <a:defRPr sz="1200">
          <a:solidFill>
            <a:srgbClr val="000000"/>
          </a:solidFill>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8770757825186E-2"/>
          <c:y val="7.0689360416343633E-2"/>
          <c:w val="0.86961466385308295"/>
          <c:h val="0.70106829196534703"/>
        </c:manualLayout>
      </c:layout>
      <c:scatterChart>
        <c:scatterStyle val="lineMarker"/>
        <c:varyColors val="0"/>
        <c:ser>
          <c:idx val="0"/>
          <c:order val="0"/>
          <c:tx>
            <c:strRef>
              <c:f>Sheet1!$B$1</c:f>
              <c:strCache>
                <c:ptCount val="1"/>
                <c:pt idx="0">
                  <c:v>Tertile 1</c:v>
                </c:pt>
              </c:strCache>
            </c:strRef>
          </c:tx>
          <c:spPr>
            <a:ln w="28575">
              <a:noFill/>
            </a:ln>
          </c:spPr>
          <c:marker>
            <c:symbol val="circle"/>
            <c:size val="6"/>
            <c:spPr>
              <a:solidFill>
                <a:srgbClr val="63B1E5"/>
              </a:solidFill>
              <a:ln>
                <a:noFill/>
              </a:ln>
            </c:spPr>
          </c:marker>
          <c:xVal>
            <c:numRef>
              <c:f>Sheet1!$A$2:$A$15</c:f>
              <c:numCache>
                <c:formatCode>General</c:formatCode>
                <c:ptCount val="14"/>
                <c:pt idx="0">
                  <c:v>0.05</c:v>
                </c:pt>
                <c:pt idx="1">
                  <c:v>0.05</c:v>
                </c:pt>
                <c:pt idx="2">
                  <c:v>0.1</c:v>
                </c:pt>
                <c:pt idx="3">
                  <c:v>0.1</c:v>
                </c:pt>
                <c:pt idx="4">
                  <c:v>0.25</c:v>
                </c:pt>
                <c:pt idx="5">
                  <c:v>0.25</c:v>
                </c:pt>
                <c:pt idx="6">
                  <c:v>0.3</c:v>
                </c:pt>
                <c:pt idx="7">
                  <c:v>0.33</c:v>
                </c:pt>
                <c:pt idx="8">
                  <c:v>0.5</c:v>
                </c:pt>
                <c:pt idx="9">
                  <c:v>0.5</c:v>
                </c:pt>
                <c:pt idx="10">
                  <c:v>0.65</c:v>
                </c:pt>
                <c:pt idx="11">
                  <c:v>0.7</c:v>
                </c:pt>
                <c:pt idx="12">
                  <c:v>0.8</c:v>
                </c:pt>
                <c:pt idx="13">
                  <c:v>0.8</c:v>
                </c:pt>
              </c:numCache>
            </c:numRef>
          </c:xVal>
          <c:yVal>
            <c:numRef>
              <c:f>Sheet1!$B$2:$B$15</c:f>
              <c:numCache>
                <c:formatCode>General</c:formatCode>
                <c:ptCount val="14"/>
                <c:pt idx="0">
                  <c:v>0.2</c:v>
                </c:pt>
                <c:pt idx="1">
                  <c:v>0.1</c:v>
                </c:pt>
                <c:pt idx="2">
                  <c:v>0.2</c:v>
                </c:pt>
                <c:pt idx="3">
                  <c:v>0.4</c:v>
                </c:pt>
                <c:pt idx="4">
                  <c:v>0.32</c:v>
                </c:pt>
              </c:numCache>
            </c:numRef>
          </c:yVal>
          <c:smooth val="0"/>
        </c:ser>
        <c:ser>
          <c:idx val="1"/>
          <c:order val="1"/>
          <c:tx>
            <c:strRef>
              <c:f>Sheet1!$C$1</c:f>
              <c:strCache>
                <c:ptCount val="1"/>
                <c:pt idx="0">
                  <c:v>Tertile 2</c:v>
                </c:pt>
              </c:strCache>
            </c:strRef>
          </c:tx>
          <c:spPr>
            <a:ln w="19050">
              <a:noFill/>
            </a:ln>
          </c:spPr>
          <c:marker>
            <c:symbol val="circle"/>
            <c:size val="6"/>
            <c:spPr>
              <a:solidFill>
                <a:srgbClr val="7AB800"/>
              </a:solidFill>
              <a:ln>
                <a:noFill/>
              </a:ln>
            </c:spPr>
          </c:marker>
          <c:xVal>
            <c:numRef>
              <c:f>Sheet1!$A$2:$A$15</c:f>
              <c:numCache>
                <c:formatCode>General</c:formatCode>
                <c:ptCount val="14"/>
                <c:pt idx="0">
                  <c:v>0.05</c:v>
                </c:pt>
                <c:pt idx="1">
                  <c:v>0.05</c:v>
                </c:pt>
                <c:pt idx="2">
                  <c:v>0.1</c:v>
                </c:pt>
                <c:pt idx="3">
                  <c:v>0.1</c:v>
                </c:pt>
                <c:pt idx="4">
                  <c:v>0.25</c:v>
                </c:pt>
                <c:pt idx="5">
                  <c:v>0.25</c:v>
                </c:pt>
                <c:pt idx="6">
                  <c:v>0.3</c:v>
                </c:pt>
                <c:pt idx="7">
                  <c:v>0.33</c:v>
                </c:pt>
                <c:pt idx="8">
                  <c:v>0.5</c:v>
                </c:pt>
                <c:pt idx="9">
                  <c:v>0.5</c:v>
                </c:pt>
                <c:pt idx="10">
                  <c:v>0.65</c:v>
                </c:pt>
                <c:pt idx="11">
                  <c:v>0.7</c:v>
                </c:pt>
                <c:pt idx="12">
                  <c:v>0.8</c:v>
                </c:pt>
                <c:pt idx="13">
                  <c:v>0.8</c:v>
                </c:pt>
              </c:numCache>
            </c:numRef>
          </c:xVal>
          <c:yVal>
            <c:numRef>
              <c:f>Sheet1!$C$2:$C$15</c:f>
              <c:numCache>
                <c:formatCode>General</c:formatCode>
                <c:ptCount val="14"/>
                <c:pt idx="5">
                  <c:v>0.4</c:v>
                </c:pt>
                <c:pt idx="6">
                  <c:v>0.45</c:v>
                </c:pt>
                <c:pt idx="7">
                  <c:v>0.4</c:v>
                </c:pt>
                <c:pt idx="8">
                  <c:v>0.7</c:v>
                </c:pt>
              </c:numCache>
            </c:numRef>
          </c:yVal>
          <c:smooth val="0"/>
        </c:ser>
        <c:ser>
          <c:idx val="2"/>
          <c:order val="2"/>
          <c:tx>
            <c:strRef>
              <c:f>Sheet1!$D$1</c:f>
              <c:strCache>
                <c:ptCount val="1"/>
                <c:pt idx="0">
                  <c:v>Tertile 3</c:v>
                </c:pt>
              </c:strCache>
            </c:strRef>
          </c:tx>
          <c:spPr>
            <a:ln w="19050">
              <a:noFill/>
            </a:ln>
          </c:spPr>
          <c:marker>
            <c:symbol val="circle"/>
            <c:size val="6"/>
            <c:spPr>
              <a:solidFill>
                <a:srgbClr val="E00034"/>
              </a:solidFill>
              <a:ln>
                <a:noFill/>
              </a:ln>
            </c:spPr>
          </c:marker>
          <c:xVal>
            <c:numRef>
              <c:f>Sheet1!$A$2:$A$15</c:f>
              <c:numCache>
                <c:formatCode>General</c:formatCode>
                <c:ptCount val="14"/>
                <c:pt idx="0">
                  <c:v>0.05</c:v>
                </c:pt>
                <c:pt idx="1">
                  <c:v>0.05</c:v>
                </c:pt>
                <c:pt idx="2">
                  <c:v>0.1</c:v>
                </c:pt>
                <c:pt idx="3">
                  <c:v>0.1</c:v>
                </c:pt>
                <c:pt idx="4">
                  <c:v>0.25</c:v>
                </c:pt>
                <c:pt idx="5">
                  <c:v>0.25</c:v>
                </c:pt>
                <c:pt idx="6">
                  <c:v>0.3</c:v>
                </c:pt>
                <c:pt idx="7">
                  <c:v>0.33</c:v>
                </c:pt>
                <c:pt idx="8">
                  <c:v>0.5</c:v>
                </c:pt>
                <c:pt idx="9">
                  <c:v>0.5</c:v>
                </c:pt>
                <c:pt idx="10">
                  <c:v>0.65</c:v>
                </c:pt>
                <c:pt idx="11">
                  <c:v>0.7</c:v>
                </c:pt>
                <c:pt idx="12">
                  <c:v>0.8</c:v>
                </c:pt>
                <c:pt idx="13">
                  <c:v>0.8</c:v>
                </c:pt>
              </c:numCache>
            </c:numRef>
          </c:xVal>
          <c:yVal>
            <c:numRef>
              <c:f>Sheet1!$D$2:$D$15</c:f>
              <c:numCache>
                <c:formatCode>General</c:formatCode>
                <c:ptCount val="14"/>
                <c:pt idx="9">
                  <c:v>0.65</c:v>
                </c:pt>
                <c:pt idx="10">
                  <c:v>0.7</c:v>
                </c:pt>
                <c:pt idx="11">
                  <c:v>1</c:v>
                </c:pt>
                <c:pt idx="12">
                  <c:v>1.5</c:v>
                </c:pt>
                <c:pt idx="13">
                  <c:v>1.3</c:v>
                </c:pt>
              </c:numCache>
            </c:numRef>
          </c:yVal>
          <c:smooth val="0"/>
        </c:ser>
        <c:dLbls>
          <c:showLegendKey val="0"/>
          <c:showVal val="0"/>
          <c:showCatName val="0"/>
          <c:showSerName val="0"/>
          <c:showPercent val="0"/>
          <c:showBubbleSize val="0"/>
        </c:dLbls>
        <c:axId val="706038552"/>
        <c:axId val="706037768"/>
      </c:scatterChart>
      <c:valAx>
        <c:axId val="706038552"/>
        <c:scaling>
          <c:orientation val="minMax"/>
        </c:scaling>
        <c:delete val="0"/>
        <c:axPos val="b"/>
        <c:title>
          <c:tx>
            <c:rich>
              <a:bodyPr/>
              <a:lstStyle/>
              <a:p>
                <a:pPr>
                  <a:defRPr sz="900">
                    <a:latin typeface="Arial Black"/>
                  </a:defRPr>
                </a:pPr>
                <a:r>
                  <a:rPr lang="en-GB" sz="900" dirty="0">
                    <a:latin typeface="Arial Black"/>
                  </a:rPr>
                  <a:t>% of </a:t>
                </a:r>
                <a:r>
                  <a:rPr lang="en-GB" sz="900" dirty="0" smtClean="0">
                    <a:latin typeface="Arial Black"/>
                  </a:rPr>
                  <a:t>total communications </a:t>
                </a:r>
                <a:r>
                  <a:rPr lang="en-GB" sz="900" dirty="0">
                    <a:latin typeface="Arial Black"/>
                  </a:rPr>
                  <a:t>s</a:t>
                </a:r>
                <a:r>
                  <a:rPr lang="en-GB" sz="900" dirty="0" smtClean="0">
                    <a:latin typeface="Arial Black"/>
                  </a:rPr>
                  <a:t>pend</a:t>
                </a:r>
                <a:endParaRPr lang="en-GB" sz="900" dirty="0">
                  <a:latin typeface="Arial Black"/>
                </a:endParaRPr>
              </a:p>
            </c:rich>
          </c:tx>
          <c:layout>
            <c:manualLayout>
              <c:xMode val="edge"/>
              <c:yMode val="edge"/>
              <c:x val="0.430049028858626"/>
              <c:y val="0.93032048758960395"/>
            </c:manualLayout>
          </c:layout>
          <c:overlay val="0"/>
        </c:title>
        <c:numFmt formatCode="0%" sourceLinked="0"/>
        <c:majorTickMark val="none"/>
        <c:minorTickMark val="none"/>
        <c:tickLblPos val="nextTo"/>
        <c:spPr>
          <a:ln w="3175">
            <a:noFill/>
          </a:ln>
        </c:spPr>
        <c:txPr>
          <a:bodyPr/>
          <a:lstStyle/>
          <a:p>
            <a:pPr>
              <a:defRPr sz="900">
                <a:latin typeface="Arial Black"/>
              </a:defRPr>
            </a:pPr>
            <a:endParaRPr lang="en-US"/>
          </a:p>
        </c:txPr>
        <c:crossAx val="706037768"/>
        <c:crosses val="autoZero"/>
        <c:crossBetween val="midCat"/>
      </c:valAx>
      <c:valAx>
        <c:axId val="706037768"/>
        <c:scaling>
          <c:orientation val="minMax"/>
        </c:scaling>
        <c:delete val="0"/>
        <c:axPos val="l"/>
        <c:title>
          <c:tx>
            <c:rich>
              <a:bodyPr rot="-5400000" vert="horz"/>
              <a:lstStyle/>
              <a:p>
                <a:pPr>
                  <a:defRPr sz="900">
                    <a:latin typeface="Arial Black"/>
                  </a:defRPr>
                </a:pPr>
                <a:r>
                  <a:rPr lang="en-GB" sz="900">
                    <a:latin typeface="Arial Black"/>
                  </a:rPr>
                  <a:t>Revenue ROI</a:t>
                </a:r>
              </a:p>
            </c:rich>
          </c:tx>
          <c:layout>
            <c:manualLayout>
              <c:xMode val="edge"/>
              <c:yMode val="edge"/>
              <c:x val="3.0389365540637002E-3"/>
              <c:y val="0.32345054133858298"/>
            </c:manualLayout>
          </c:layout>
          <c:overlay val="0"/>
        </c:title>
        <c:numFmt formatCode="&quot;£&quot;#,##0.0" sourceLinked="0"/>
        <c:majorTickMark val="out"/>
        <c:minorTickMark val="none"/>
        <c:tickLblPos val="nextTo"/>
        <c:spPr>
          <a:ln w="3175">
            <a:noFill/>
          </a:ln>
        </c:spPr>
        <c:txPr>
          <a:bodyPr/>
          <a:lstStyle/>
          <a:p>
            <a:pPr>
              <a:defRPr sz="900">
                <a:latin typeface="Arial Black"/>
              </a:defRPr>
            </a:pPr>
            <a:endParaRPr lang="en-US"/>
          </a:p>
        </c:txPr>
        <c:crossAx val="706038552"/>
        <c:crosses val="autoZero"/>
        <c:crossBetween val="midCat"/>
      </c:valAx>
    </c:plotArea>
    <c:plotVisOnly val="1"/>
    <c:dispBlanksAs val="gap"/>
    <c:showDLblsOverMax val="0"/>
  </c:chart>
  <c:txPr>
    <a:bodyPr/>
    <a:lstStyle/>
    <a:p>
      <a:pPr>
        <a:defRPr sz="1200">
          <a:solidFill>
            <a:srgbClr val="000000"/>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436657910986603E-2"/>
          <c:y val="6.3918488548636507E-2"/>
          <c:w val="0.90233830111712199"/>
          <c:h val="0.66334924561045705"/>
        </c:manualLayout>
      </c:layout>
      <c:barChart>
        <c:barDir val="col"/>
        <c:grouping val="clustered"/>
        <c:varyColors val="0"/>
        <c:ser>
          <c:idx val="0"/>
          <c:order val="0"/>
          <c:tx>
            <c:strRef>
              <c:f>Sheet1!$B$1</c:f>
              <c:strCache>
                <c:ptCount val="1"/>
                <c:pt idx="0">
                  <c:v>Tertile 1</c:v>
                </c:pt>
              </c:strCache>
            </c:strRef>
          </c:tx>
          <c:spPr>
            <a:solidFill>
              <a:schemeClr val="tx1">
                <a:lumMod val="60000"/>
                <a:lumOff val="40000"/>
              </a:schemeClr>
            </a:solidFill>
            <a:ln w="28575">
              <a:noFill/>
            </a:ln>
          </c:spPr>
          <c:invertIfNegative val="0"/>
          <c:dPt>
            <c:idx val="0"/>
            <c:invertIfNegative val="0"/>
            <c:bubble3D val="0"/>
            <c:spPr>
              <a:solidFill>
                <a:srgbClr val="63B1E5"/>
              </a:solidFill>
              <a:ln w="28575">
                <a:noFill/>
              </a:ln>
            </c:spPr>
          </c:dPt>
          <c:dPt>
            <c:idx val="1"/>
            <c:invertIfNegative val="0"/>
            <c:bubble3D val="0"/>
            <c:spPr>
              <a:solidFill>
                <a:srgbClr val="7AB800"/>
              </a:solidFill>
              <a:ln w="28575">
                <a:noFill/>
              </a:ln>
            </c:spPr>
          </c:dPt>
          <c:dPt>
            <c:idx val="2"/>
            <c:invertIfNegative val="0"/>
            <c:bubble3D val="0"/>
            <c:spPr>
              <a:solidFill>
                <a:srgbClr val="E00034"/>
              </a:solidFill>
              <a:ln w="28575">
                <a:noFill/>
              </a:ln>
            </c:spPr>
          </c:dPt>
          <c:cat>
            <c:strRef>
              <c:f>Sheet1!$A$2:$A$4</c:f>
              <c:strCache>
                <c:ptCount val="3"/>
                <c:pt idx="0">
                  <c:v>LOW</c:v>
                </c:pt>
                <c:pt idx="1">
                  <c:v>MED</c:v>
                </c:pt>
                <c:pt idx="2">
                  <c:v>HIGH</c:v>
                </c:pt>
              </c:strCache>
            </c:strRef>
          </c:cat>
          <c:val>
            <c:numRef>
              <c:f>Sheet1!$B$2:$B$4</c:f>
              <c:numCache>
                <c:formatCode>General</c:formatCode>
                <c:ptCount val="3"/>
                <c:pt idx="0">
                  <c:v>0.24399999999999999</c:v>
                </c:pt>
                <c:pt idx="1">
                  <c:v>0.48799999999999999</c:v>
                </c:pt>
                <c:pt idx="2">
                  <c:v>1.03</c:v>
                </c:pt>
              </c:numCache>
            </c:numRef>
          </c:val>
        </c:ser>
        <c:dLbls>
          <c:showLegendKey val="0"/>
          <c:showVal val="0"/>
          <c:showCatName val="0"/>
          <c:showSerName val="0"/>
          <c:showPercent val="0"/>
          <c:showBubbleSize val="0"/>
        </c:dLbls>
        <c:gapWidth val="50"/>
        <c:axId val="706036984"/>
        <c:axId val="706038944"/>
      </c:barChart>
      <c:catAx>
        <c:axId val="706036984"/>
        <c:scaling>
          <c:orientation val="minMax"/>
        </c:scaling>
        <c:delete val="1"/>
        <c:axPos val="b"/>
        <c:numFmt formatCode="General" sourceLinked="1"/>
        <c:majorTickMark val="out"/>
        <c:minorTickMark val="none"/>
        <c:tickLblPos val="nextTo"/>
        <c:crossAx val="706038944"/>
        <c:crosses val="autoZero"/>
        <c:auto val="1"/>
        <c:lblAlgn val="ctr"/>
        <c:lblOffset val="100"/>
        <c:tickMarkSkip val="1"/>
        <c:noMultiLvlLbl val="0"/>
      </c:catAx>
      <c:valAx>
        <c:axId val="706038944"/>
        <c:scaling>
          <c:orientation val="minMax"/>
        </c:scaling>
        <c:delete val="0"/>
        <c:axPos val="l"/>
        <c:numFmt formatCode="&quot;£&quot;#,##0.0" sourceLinked="0"/>
        <c:majorTickMark val="out"/>
        <c:minorTickMark val="none"/>
        <c:tickLblPos val="nextTo"/>
        <c:spPr>
          <a:ln w="3175">
            <a:noFill/>
          </a:ln>
        </c:spPr>
        <c:txPr>
          <a:bodyPr/>
          <a:lstStyle/>
          <a:p>
            <a:pPr>
              <a:defRPr sz="900">
                <a:latin typeface="Arial Black"/>
              </a:defRPr>
            </a:pPr>
            <a:endParaRPr lang="en-US"/>
          </a:p>
        </c:txPr>
        <c:crossAx val="706036984"/>
        <c:crosses val="autoZero"/>
        <c:crossBetween val="between"/>
      </c:valAx>
      <c:spPr>
        <a:ln>
          <a:noFill/>
        </a:ln>
      </c:spPr>
    </c:plotArea>
    <c:plotVisOnly val="1"/>
    <c:dispBlanksAs val="gap"/>
    <c:showDLblsOverMax val="0"/>
  </c:chart>
  <c:txPr>
    <a:bodyPr/>
    <a:lstStyle/>
    <a:p>
      <a:pPr>
        <a:defRPr sz="1200">
          <a:solidFill>
            <a:srgbClr val="000000"/>
          </a:solidFil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E432CED-2447-B54D-A71B-5456AE7FD731}" type="datetimeFigureOut">
              <a:rPr lang="en-US" smtClean="0"/>
              <a:t>7/12/2016</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4660538-F1EB-034D-8E36-4B023AFBE145}" type="slidenum">
              <a:rPr lang="en-US" smtClean="0"/>
              <a:t>‹#›</a:t>
            </a:fld>
            <a:endParaRPr lang="en-US"/>
          </a:p>
        </p:txBody>
      </p:sp>
    </p:spTree>
    <p:extLst>
      <p:ext uri="{BB962C8B-B14F-4D97-AF65-F5344CB8AC3E}">
        <p14:creationId xmlns:p14="http://schemas.microsoft.com/office/powerpoint/2010/main" val="27273700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This study represents an unprecedented insight into how advertising works for </a:t>
            </a:r>
            <a:r>
              <a:rPr lang="en-GB" sz="1200" b="0" i="0" u="none" strike="noStrike" kern="1200" baseline="0" dirty="0" err="1" smtClean="0">
                <a:solidFill>
                  <a:schemeClr val="tx1"/>
                </a:solidFill>
                <a:latin typeface="+mn-lt"/>
                <a:ea typeface="+mn-ea"/>
                <a:cs typeface="+mn-cs"/>
              </a:rPr>
              <a:t>newsbrands</a:t>
            </a:r>
            <a:r>
              <a:rPr lang="en-GB" sz="1200" b="0" i="0" u="none" strike="noStrike" kern="1200" baseline="0" dirty="0" smtClean="0">
                <a:solidFill>
                  <a:schemeClr val="tx1"/>
                </a:solidFill>
                <a:latin typeface="+mn-lt"/>
                <a:ea typeface="+mn-ea"/>
                <a:cs typeface="+mn-cs"/>
              </a:rPr>
              <a:t>.  It is a bespoke analysis of Omnicom’s econometrics data vault</a:t>
            </a:r>
          </a:p>
          <a:p>
            <a:r>
              <a:rPr lang="en-GB" sz="1200" b="0" i="0" u="none" strike="noStrike" kern="1200" baseline="0" dirty="0" smtClean="0">
                <a:solidFill>
                  <a:schemeClr val="tx1"/>
                </a:solidFill>
                <a:latin typeface="+mn-lt"/>
                <a:ea typeface="+mn-ea"/>
                <a:cs typeface="+mn-cs"/>
              </a:rPr>
              <a:t>•500 statistical models, identifying immediate and longer term impact on revenue and Return on investment </a:t>
            </a:r>
          </a:p>
          <a:p>
            <a:r>
              <a:rPr lang="en-GB" sz="1200" b="0" i="0" u="none" strike="noStrike" kern="1200" baseline="0" dirty="0" smtClean="0">
                <a:solidFill>
                  <a:schemeClr val="tx1"/>
                </a:solidFill>
                <a:latin typeface="+mn-lt"/>
                <a:ea typeface="+mn-ea"/>
                <a:cs typeface="+mn-cs"/>
              </a:rPr>
              <a:t>•Models across multiple categories covering the last five years, and combined with industry spend sources – Standard Media Index and Nielsen</a:t>
            </a:r>
          </a:p>
          <a:p>
            <a:r>
              <a:rPr lang="en-GB" sz="1200" b="0" i="0" u="none" strike="noStrike" kern="1200" baseline="0" dirty="0" smtClean="0">
                <a:solidFill>
                  <a:schemeClr val="tx1"/>
                </a:solidFill>
                <a:latin typeface="+mn-lt"/>
                <a:ea typeface="+mn-ea"/>
                <a:cs typeface="+mn-cs"/>
              </a:rPr>
              <a:t>• We focus on the impact of </a:t>
            </a:r>
            <a:r>
              <a:rPr lang="en-GB" sz="1200" b="0" i="0" u="none" strike="noStrike" kern="1200" baseline="0" dirty="0" err="1" smtClean="0">
                <a:solidFill>
                  <a:schemeClr val="tx1"/>
                </a:solidFill>
                <a:latin typeface="+mn-lt"/>
                <a:ea typeface="+mn-ea"/>
                <a:cs typeface="+mn-cs"/>
              </a:rPr>
              <a:t>newsbrands</a:t>
            </a:r>
            <a:r>
              <a:rPr lang="en-GB" sz="1200" b="0" i="0" u="none" strike="noStrike" kern="1200" baseline="0" dirty="0" smtClean="0">
                <a:solidFill>
                  <a:schemeClr val="tx1"/>
                </a:solidFill>
                <a:latin typeface="+mn-lt"/>
                <a:ea typeface="+mn-ea"/>
                <a:cs typeface="+mn-cs"/>
              </a:rPr>
              <a:t> in a multimedia and increasingly digital media mix, in terms of incremental sales and Revenue Return On Investment </a:t>
            </a:r>
          </a:p>
          <a:p>
            <a:endParaRPr lang="en-GB" dirty="0"/>
          </a:p>
        </p:txBody>
      </p:sp>
      <p:sp>
        <p:nvSpPr>
          <p:cNvPr id="4" name="Slide Number Placeholder 3"/>
          <p:cNvSpPr>
            <a:spLocks noGrp="1"/>
          </p:cNvSpPr>
          <p:nvPr>
            <p:ph type="sldNum" sz="quarter" idx="10"/>
          </p:nvPr>
        </p:nvSpPr>
        <p:spPr/>
        <p:txBody>
          <a:bodyPr/>
          <a:lstStyle/>
          <a:p>
            <a:fld id="{C4660538-F1EB-034D-8E36-4B023AFBE145}" type="slidenum">
              <a:rPr lang="en-US" smtClean="0"/>
              <a:t>1</a:t>
            </a:fld>
            <a:endParaRPr lang="en-US"/>
          </a:p>
        </p:txBody>
      </p:sp>
    </p:spTree>
    <p:extLst>
      <p:ext uri="{BB962C8B-B14F-4D97-AF65-F5344CB8AC3E}">
        <p14:creationId xmlns:p14="http://schemas.microsoft.com/office/powerpoint/2010/main" val="3850358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660538-F1EB-034D-8E36-4B023AFBE145}" type="slidenum">
              <a:rPr lang="en-US" smtClean="0"/>
              <a:t>10</a:t>
            </a:fld>
            <a:endParaRPr lang="en-US"/>
          </a:p>
        </p:txBody>
      </p:sp>
    </p:spTree>
    <p:extLst>
      <p:ext uri="{BB962C8B-B14F-4D97-AF65-F5344CB8AC3E}">
        <p14:creationId xmlns:p14="http://schemas.microsoft.com/office/powerpoint/2010/main" val="1933462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660538-F1EB-034D-8E36-4B023AFBE145}" type="slidenum">
              <a:rPr lang="en-US" smtClean="0"/>
              <a:t>11</a:t>
            </a:fld>
            <a:endParaRPr lang="en-US"/>
          </a:p>
        </p:txBody>
      </p:sp>
    </p:spTree>
    <p:extLst>
      <p:ext uri="{BB962C8B-B14F-4D97-AF65-F5344CB8AC3E}">
        <p14:creationId xmlns:p14="http://schemas.microsoft.com/office/powerpoint/2010/main" val="3787892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latin typeface="Arial"/>
                <a:cs typeface="Arial"/>
              </a:rPr>
              <a:t>Source: Brand Scienc</a:t>
            </a:r>
            <a:r>
              <a:rPr lang="en-GB" sz="1200" baseline="0" dirty="0" smtClean="0">
                <a:solidFill>
                  <a:schemeClr val="tx1"/>
                </a:solidFill>
                <a:latin typeface="Arial"/>
                <a:cs typeface="Arial"/>
              </a:rPr>
              <a:t>e </a:t>
            </a:r>
            <a:r>
              <a:rPr lang="en-GB" sz="1200" dirty="0" smtClean="0">
                <a:solidFill>
                  <a:schemeClr val="tx1"/>
                </a:solidFill>
                <a:latin typeface="Arial"/>
                <a:cs typeface="Arial"/>
              </a:rPr>
              <a:t>Results Vaults 2011 to 2015 – excludes outliers and incomplete models</a:t>
            </a:r>
          </a:p>
          <a:p>
            <a:endParaRPr lang="en-GB" dirty="0"/>
          </a:p>
        </p:txBody>
      </p:sp>
      <p:sp>
        <p:nvSpPr>
          <p:cNvPr id="4" name="Slide Number Placeholder 3"/>
          <p:cNvSpPr>
            <a:spLocks noGrp="1"/>
          </p:cNvSpPr>
          <p:nvPr>
            <p:ph type="sldNum" sz="quarter" idx="10"/>
          </p:nvPr>
        </p:nvSpPr>
        <p:spPr/>
        <p:txBody>
          <a:bodyPr/>
          <a:lstStyle/>
          <a:p>
            <a:fld id="{2BC6286C-9AB6-4B1A-A096-D840066ED6AC}" type="slidenum">
              <a:rPr lang="en-GB" smtClean="0"/>
              <a:t>12</a:t>
            </a:fld>
            <a:endParaRPr lang="en-GB"/>
          </a:p>
        </p:txBody>
      </p:sp>
    </p:spTree>
    <p:extLst>
      <p:ext uri="{BB962C8B-B14F-4D97-AF65-F5344CB8AC3E}">
        <p14:creationId xmlns:p14="http://schemas.microsoft.com/office/powerpoint/2010/main" val="909442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CF511515-0793-064B-B5B7-CEA6234B764D}"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967888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C9DA605-3846-454C-A388-DDB70551E522}" type="slidenum">
              <a:rPr lang="en-GB" smtClean="0"/>
              <a:t>14</a:t>
            </a:fld>
            <a:endParaRPr lang="en-GB" dirty="0"/>
          </a:p>
        </p:txBody>
      </p:sp>
    </p:spTree>
    <p:extLst>
      <p:ext uri="{BB962C8B-B14F-4D97-AF65-F5344CB8AC3E}">
        <p14:creationId xmlns:p14="http://schemas.microsoft.com/office/powerpoint/2010/main" val="584111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660538-F1EB-034D-8E36-4B023AFBE145}" type="slidenum">
              <a:rPr lang="en-US" smtClean="0"/>
              <a:t>15</a:t>
            </a:fld>
            <a:endParaRPr lang="en-US"/>
          </a:p>
        </p:txBody>
      </p:sp>
    </p:spTree>
    <p:extLst>
      <p:ext uri="{BB962C8B-B14F-4D97-AF65-F5344CB8AC3E}">
        <p14:creationId xmlns:p14="http://schemas.microsoft.com/office/powerpoint/2010/main" val="2992697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CF511515-0793-064B-B5B7-CEA6234B764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658534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CF511515-0793-064B-B5B7-CEA6234B764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23276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CF511515-0793-064B-B5B7-CEA6234B764D}"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071465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for this analysis</a:t>
            </a:r>
            <a:r>
              <a:rPr lang="en-GB" baseline="0" dirty="0" smtClean="0"/>
              <a:t> we have used a source called Standard Media Index, which provides a much more accurate and representative picture of the actual media mix.</a:t>
            </a:r>
          </a:p>
          <a:p>
            <a:endParaRPr lang="en-GB"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baseline="0" dirty="0" smtClean="0"/>
              <a:t>It is based on actual media spend from booking data covering 65% of UK media agency billings.  The data covers all above the line media.  Importantly it provides a detailed breakdown of </a:t>
            </a:r>
            <a:r>
              <a:rPr lang="en-GB" sz="1200" dirty="0" smtClean="0">
                <a:latin typeface="Arial Black"/>
                <a:cs typeface="Arial Black"/>
              </a:rPr>
              <a:t>digital spend across display, video and </a:t>
            </a:r>
            <a:br>
              <a:rPr lang="en-GB" sz="1200" dirty="0" smtClean="0">
                <a:latin typeface="Arial Black"/>
                <a:cs typeface="Arial Black"/>
              </a:rPr>
            </a:br>
            <a:r>
              <a:rPr lang="en-GB" sz="1200" dirty="0" smtClean="0">
                <a:latin typeface="Arial Black"/>
                <a:cs typeface="Arial Black"/>
              </a:rPr>
              <a:t>paid search.  So for </a:t>
            </a:r>
            <a:r>
              <a:rPr lang="en-GB" sz="1200" dirty="0" err="1" smtClean="0">
                <a:latin typeface="Arial Black"/>
                <a:cs typeface="Arial Black"/>
              </a:rPr>
              <a:t>newsbrands</a:t>
            </a:r>
            <a:r>
              <a:rPr lang="en-GB" sz="1200" dirty="0" smtClean="0">
                <a:latin typeface="Arial Black"/>
                <a:cs typeface="Arial Black"/>
              </a:rPr>
              <a:t> it covers spend both in print</a:t>
            </a:r>
            <a:r>
              <a:rPr lang="en-GB" sz="1200" baseline="0" dirty="0" smtClean="0">
                <a:latin typeface="Arial Black"/>
                <a:cs typeface="Arial Black"/>
              </a:rPr>
              <a:t> and in digital.</a:t>
            </a:r>
            <a:endParaRPr lang="en-GB" sz="1200" dirty="0" smtClean="0">
              <a:latin typeface="Arial Black"/>
              <a:cs typeface="Arial Black"/>
            </a:endParaRPr>
          </a:p>
          <a:p>
            <a:endParaRPr lang="en-GB" dirty="0"/>
          </a:p>
        </p:txBody>
      </p:sp>
      <p:sp>
        <p:nvSpPr>
          <p:cNvPr id="4" name="Slide Number Placeholder 3"/>
          <p:cNvSpPr>
            <a:spLocks noGrp="1"/>
          </p:cNvSpPr>
          <p:nvPr>
            <p:ph type="sldNum" sz="quarter" idx="10"/>
          </p:nvPr>
        </p:nvSpPr>
        <p:spPr/>
        <p:txBody>
          <a:bodyPr/>
          <a:lstStyle/>
          <a:p>
            <a:fld id="{CF511515-0793-064B-B5B7-CEA6234B764D}"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572499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CF511515-0793-064B-B5B7-CEA6234B764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786871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If sales are a cake, econometrics determines the recipe</a:t>
            </a:r>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To understand return</a:t>
            </a:r>
            <a:r>
              <a:rPr lang="en-GB" baseline="0" dirty="0" smtClean="0"/>
              <a:t> on investment of media, we need to be able to </a:t>
            </a:r>
            <a:r>
              <a:rPr lang="en-GB" sz="1200" baseline="0" dirty="0" smtClean="0">
                <a:latin typeface="+mn-lt"/>
              </a:rPr>
              <a:t>i</a:t>
            </a:r>
            <a:r>
              <a:rPr lang="en-GB" sz="1200" dirty="0" smtClean="0">
                <a:latin typeface="+mn-lt"/>
              </a:rPr>
              <a:t>dentifying and quantifying ALL key drivers of sales and revenue.</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latin typeface="+mn-lt"/>
              </a:rPr>
              <a:t>The ingredients</a:t>
            </a:r>
            <a:r>
              <a:rPr lang="en-GB" sz="1200" baseline="0" dirty="0" smtClean="0">
                <a:latin typeface="+mn-lt"/>
              </a:rPr>
              <a:t> will usually include: </a:t>
            </a:r>
            <a:endParaRPr lang="en-GB" sz="1200" dirty="0" smtClean="0">
              <a:latin typeface="+mn-lt"/>
            </a:endParaRPr>
          </a:p>
          <a:p>
            <a:pPr marL="172084" indent="-172084">
              <a:buClr>
                <a:schemeClr val="tx2"/>
              </a:buClr>
              <a:buSzPct val="150000"/>
              <a:buFont typeface="Arial"/>
              <a:buChar char="•"/>
            </a:pPr>
            <a:r>
              <a:rPr lang="en-GB" sz="1200" dirty="0" smtClean="0">
                <a:latin typeface="+mn-lt"/>
              </a:rPr>
              <a:t>The </a:t>
            </a:r>
            <a:r>
              <a:rPr lang="en-US" sz="1200" b="1" dirty="0" smtClean="0"/>
              <a:t>Advertising x Medium and Message</a:t>
            </a:r>
          </a:p>
          <a:p>
            <a:pPr marL="172084" indent="-172084">
              <a:buClr>
                <a:schemeClr val="tx2"/>
              </a:buClr>
              <a:buSzPct val="150000"/>
              <a:buFont typeface="Arial"/>
              <a:buChar char="•"/>
            </a:pPr>
            <a:r>
              <a:rPr lang="en-US" sz="1200" b="1" dirty="0" smtClean="0"/>
              <a:t>PR, Media mentions, Buzz</a:t>
            </a:r>
          </a:p>
          <a:p>
            <a:pPr marL="172084" indent="-172084">
              <a:buClr>
                <a:schemeClr val="tx2"/>
              </a:buClr>
              <a:buSzPct val="150000"/>
              <a:buFont typeface="Arial"/>
              <a:buChar char="•"/>
            </a:pPr>
            <a:r>
              <a:rPr lang="en-US" sz="1200" b="1" dirty="0" smtClean="0"/>
              <a:t>Pricing vs competitors</a:t>
            </a:r>
          </a:p>
          <a:p>
            <a:pPr marL="172084" indent="-172084">
              <a:buClr>
                <a:schemeClr val="tx2"/>
              </a:buClr>
              <a:buSzPct val="150000"/>
              <a:buFont typeface="Arial"/>
              <a:buChar char="•"/>
            </a:pPr>
            <a:r>
              <a:rPr lang="en-US" sz="1200" b="1" dirty="0" smtClean="0"/>
              <a:t>Store universe changes</a:t>
            </a:r>
          </a:p>
          <a:p>
            <a:pPr marL="172084" indent="-172084">
              <a:buClr>
                <a:schemeClr val="tx2"/>
              </a:buClr>
              <a:buSzPct val="150000"/>
              <a:buFont typeface="Arial"/>
              <a:buChar char="•"/>
            </a:pPr>
            <a:r>
              <a:rPr lang="en-US" sz="1200" b="1" dirty="0" smtClean="0"/>
              <a:t>Product/Range changes</a:t>
            </a:r>
          </a:p>
          <a:p>
            <a:pPr marL="172084" indent="-172084">
              <a:buClr>
                <a:schemeClr val="tx2"/>
              </a:buClr>
              <a:buSzPct val="150000"/>
              <a:buFont typeface="Arial"/>
              <a:buChar char="•"/>
            </a:pPr>
            <a:r>
              <a:rPr lang="en-US" sz="1200" b="1" dirty="0" smtClean="0"/>
              <a:t>Brand awareness/ perceptions</a:t>
            </a:r>
          </a:p>
          <a:p>
            <a:pPr marL="172084" indent="-172084">
              <a:buClr>
                <a:schemeClr val="tx2"/>
              </a:buClr>
              <a:buSzPct val="150000"/>
              <a:buFont typeface="Arial"/>
              <a:buChar char="•"/>
            </a:pPr>
            <a:r>
              <a:rPr lang="en-US" sz="1200" b="1" dirty="0" smtClean="0"/>
              <a:t>Competitor marketing</a:t>
            </a:r>
          </a:p>
          <a:p>
            <a:pPr marL="172084" indent="-172084">
              <a:buClr>
                <a:schemeClr val="tx2"/>
              </a:buClr>
              <a:buSzPct val="150000"/>
              <a:buFont typeface="Arial"/>
              <a:buChar char="•"/>
            </a:pPr>
            <a:r>
              <a:rPr lang="en-US" sz="1200" b="1" dirty="0" smtClean="0"/>
              <a:t>Competitor routes to market</a:t>
            </a:r>
          </a:p>
          <a:p>
            <a:pPr marL="172084" indent="-172084">
              <a:buClr>
                <a:schemeClr val="tx2"/>
              </a:buClr>
              <a:buSzPct val="150000"/>
              <a:buFont typeface="Arial"/>
              <a:buChar char="•"/>
            </a:pPr>
            <a:r>
              <a:rPr lang="en-US" sz="1200" b="1" dirty="0" smtClean="0"/>
              <a:t>Technological change</a:t>
            </a:r>
          </a:p>
          <a:p>
            <a:pPr marL="172084" indent="-172084">
              <a:buClr>
                <a:schemeClr val="tx2"/>
              </a:buClr>
              <a:buSzPct val="150000"/>
              <a:buFont typeface="Arial"/>
              <a:buChar char="•"/>
            </a:pPr>
            <a:r>
              <a:rPr lang="en-US" sz="1200" b="1" dirty="0" smtClean="0"/>
              <a:t>Seasonality</a:t>
            </a:r>
          </a:p>
          <a:p>
            <a:pPr marL="172084" indent="-172084">
              <a:buClr>
                <a:schemeClr val="tx2"/>
              </a:buClr>
              <a:buSzPct val="150000"/>
              <a:buFont typeface="Arial"/>
              <a:buChar char="•"/>
            </a:pPr>
            <a:r>
              <a:rPr lang="en-US" sz="1200" b="1" dirty="0" smtClean="0"/>
              <a:t>Economic change</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latin typeface="+mn-lt"/>
            </a:endParaRPr>
          </a:p>
          <a:p>
            <a:pPr marL="0" indent="0">
              <a:buNone/>
            </a:pPr>
            <a:r>
              <a:rPr lang="en-GB" sz="1200" dirty="0" smtClean="0">
                <a:latin typeface="+mn-lt"/>
              </a:rPr>
              <a:t>The technique assigns a weight to each ingredient</a:t>
            </a:r>
          </a:p>
          <a:p>
            <a:pPr marL="0" indent="0">
              <a:buNone/>
              <a:defRPr/>
            </a:pPr>
            <a:r>
              <a:rPr lang="en-GB" sz="1200" dirty="0" smtClean="0">
                <a:latin typeface="+mn-lt"/>
              </a:rPr>
              <a:t>Once the ‘recipe’ is known, we can reproduce the cake by combining the weighted ingredients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C4660538-F1EB-034D-8E36-4B023AFBE145}" type="slidenum">
              <a:rPr lang="en-US" smtClean="0"/>
              <a:t>7</a:t>
            </a:fld>
            <a:endParaRPr lang="en-US"/>
          </a:p>
        </p:txBody>
      </p:sp>
    </p:spTree>
    <p:extLst>
      <p:ext uri="{BB962C8B-B14F-4D97-AF65-F5344CB8AC3E}">
        <p14:creationId xmlns:p14="http://schemas.microsoft.com/office/powerpoint/2010/main" val="3225526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660538-F1EB-034D-8E36-4B023AFBE145}" type="slidenum">
              <a:rPr lang="en-US" smtClean="0"/>
              <a:t>8</a:t>
            </a:fld>
            <a:endParaRPr lang="en-US"/>
          </a:p>
        </p:txBody>
      </p:sp>
    </p:spTree>
    <p:extLst>
      <p:ext uri="{BB962C8B-B14F-4D97-AF65-F5344CB8AC3E}">
        <p14:creationId xmlns:p14="http://schemas.microsoft.com/office/powerpoint/2010/main" val="1039386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660538-F1EB-034D-8E36-4B023AFBE145}" type="slidenum">
              <a:rPr lang="en-US" smtClean="0"/>
              <a:t>9</a:t>
            </a:fld>
            <a:endParaRPr lang="en-US"/>
          </a:p>
        </p:txBody>
      </p:sp>
    </p:spTree>
    <p:extLst>
      <p:ext uri="{BB962C8B-B14F-4D97-AF65-F5344CB8AC3E}">
        <p14:creationId xmlns:p14="http://schemas.microsoft.com/office/powerpoint/2010/main" val="3964314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E0494A0-5ED8-6C43-B095-35FE83E4C4CB}"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FD54E-B1C3-B240-8B97-41590FDC878E}" type="slidenum">
              <a:rPr lang="en-US" smtClean="0"/>
              <a:t>‹#›</a:t>
            </a:fld>
            <a:endParaRPr lang="en-US"/>
          </a:p>
        </p:txBody>
      </p:sp>
    </p:spTree>
    <p:extLst>
      <p:ext uri="{BB962C8B-B14F-4D97-AF65-F5344CB8AC3E}">
        <p14:creationId xmlns:p14="http://schemas.microsoft.com/office/powerpoint/2010/main" val="7561045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E0494A0-5ED8-6C43-B095-35FE83E4C4CB}"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FD54E-B1C3-B240-8B97-41590FDC878E}" type="slidenum">
              <a:rPr lang="en-US" smtClean="0"/>
              <a:t>‹#›</a:t>
            </a:fld>
            <a:endParaRPr lang="en-US"/>
          </a:p>
        </p:txBody>
      </p:sp>
    </p:spTree>
    <p:extLst>
      <p:ext uri="{BB962C8B-B14F-4D97-AF65-F5344CB8AC3E}">
        <p14:creationId xmlns:p14="http://schemas.microsoft.com/office/powerpoint/2010/main" val="1743502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E0494A0-5ED8-6C43-B095-35FE83E4C4CB}"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FD54E-B1C3-B240-8B97-41590FDC878E}" type="slidenum">
              <a:rPr lang="en-US" smtClean="0"/>
              <a:t>‹#›</a:t>
            </a:fld>
            <a:endParaRPr lang="en-US"/>
          </a:p>
        </p:txBody>
      </p:sp>
    </p:spTree>
    <p:extLst>
      <p:ext uri="{BB962C8B-B14F-4D97-AF65-F5344CB8AC3E}">
        <p14:creationId xmlns:p14="http://schemas.microsoft.com/office/powerpoint/2010/main" val="2601767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ree content no graph">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8817" y="942553"/>
            <a:ext cx="2646000" cy="3708029"/>
          </a:xfrm>
        </p:spPr>
        <p:txBody>
          <a:bodyPr anchor="ctr"/>
          <a:lstStyle>
            <a:lvl1pPr>
              <a:buClr>
                <a:srgbClr val="000000"/>
              </a:buClr>
              <a:defRPr>
                <a:latin typeface="+mn-lt"/>
              </a:defRPr>
            </a:lvl1pPr>
            <a:lvl2pPr marL="267891" indent="-133350">
              <a:buClr>
                <a:srgbClr val="000000"/>
              </a:buClr>
              <a:buFont typeface="Century Gothic" panose="020B0502020202020204" pitchFamily="34" charset="0"/>
              <a:buChar char="–"/>
              <a:defRPr>
                <a:latin typeface="+mn-lt"/>
              </a:defRPr>
            </a:lvl2pPr>
            <a:lvl3pPr>
              <a:buClr>
                <a:srgbClr val="000000"/>
              </a:buClr>
              <a:defRPr>
                <a:latin typeface="+mn-lt"/>
              </a:defRPr>
            </a:lvl3pPr>
            <a:lvl4pPr marL="535781" indent="-133350">
              <a:buClr>
                <a:srgbClr val="000000"/>
              </a:buClr>
              <a:buFont typeface="Century Gothic" panose="020B0502020202020204" pitchFamily="34" charset="0"/>
              <a:buChar char="–"/>
              <a:defRPr>
                <a:latin typeface="+mn-lt"/>
              </a:defRPr>
            </a:lvl4pPr>
            <a:lvl5pPr>
              <a:buClr>
                <a:srgbClr val="000000"/>
              </a:buCl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3243323" y="942553"/>
            <a:ext cx="2646000" cy="3708029"/>
          </a:xfrm>
        </p:spPr>
        <p:txBody>
          <a:bodyPr anchor="ctr"/>
          <a:lstStyle>
            <a:lvl1pPr>
              <a:buClr>
                <a:srgbClr val="000000"/>
              </a:buClr>
              <a:defRPr>
                <a:latin typeface="+mn-lt"/>
              </a:defRPr>
            </a:lvl1pPr>
            <a:lvl2pPr marL="267891" indent="-133350">
              <a:buClr>
                <a:srgbClr val="000000"/>
              </a:buClr>
              <a:buFont typeface="Century Gothic" panose="020B0502020202020204" pitchFamily="34" charset="0"/>
              <a:buChar char="–"/>
              <a:defRPr>
                <a:latin typeface="+mn-lt"/>
              </a:defRPr>
            </a:lvl2pPr>
            <a:lvl3pPr>
              <a:buClr>
                <a:srgbClr val="000000"/>
              </a:buClr>
              <a:defRPr>
                <a:latin typeface="+mn-lt"/>
              </a:defRPr>
            </a:lvl3pPr>
            <a:lvl4pPr marL="535781" indent="-133350">
              <a:buClr>
                <a:srgbClr val="000000"/>
              </a:buClr>
              <a:buFont typeface="Century Gothic" panose="020B0502020202020204" pitchFamily="34" charset="0"/>
              <a:buChar char="–"/>
              <a:defRPr>
                <a:latin typeface="+mn-lt"/>
              </a:defRPr>
            </a:lvl4pPr>
            <a:lvl5pPr>
              <a:buClr>
                <a:srgbClr val="000000"/>
              </a:buCl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3"/>
          <p:cNvSpPr>
            <a:spLocks noGrp="1"/>
          </p:cNvSpPr>
          <p:nvPr>
            <p:ph sz="half" idx="34"/>
          </p:nvPr>
        </p:nvSpPr>
        <p:spPr>
          <a:xfrm>
            <a:off x="6097829" y="942553"/>
            <a:ext cx="2646000" cy="3708029"/>
          </a:xfrm>
        </p:spPr>
        <p:txBody>
          <a:bodyPr anchor="ctr"/>
          <a:lstStyle>
            <a:lvl1pPr>
              <a:buClr>
                <a:srgbClr val="000000"/>
              </a:buClr>
              <a:defRPr>
                <a:latin typeface="+mn-lt"/>
              </a:defRPr>
            </a:lvl1pPr>
            <a:lvl2pPr marL="267891" indent="-133350">
              <a:buClr>
                <a:srgbClr val="000000"/>
              </a:buClr>
              <a:buFont typeface="Century Gothic" panose="020B0502020202020204" pitchFamily="34" charset="0"/>
              <a:buChar char="–"/>
              <a:defRPr>
                <a:latin typeface="+mn-lt"/>
              </a:defRPr>
            </a:lvl2pPr>
            <a:lvl3pPr>
              <a:buClr>
                <a:srgbClr val="000000"/>
              </a:buClr>
              <a:defRPr>
                <a:latin typeface="+mn-lt"/>
              </a:defRPr>
            </a:lvl3pPr>
            <a:lvl4pPr marL="535781" indent="-133350">
              <a:buClr>
                <a:srgbClr val="000000"/>
              </a:buClr>
              <a:buFont typeface="Century Gothic" panose="020B0502020202020204" pitchFamily="34" charset="0"/>
              <a:buChar char="–"/>
              <a:defRPr>
                <a:latin typeface="+mn-lt"/>
              </a:defRPr>
            </a:lvl4pPr>
            <a:lvl5pPr>
              <a:buClr>
                <a:srgbClr val="000000"/>
              </a:buCl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388818" y="175873"/>
            <a:ext cx="8355790" cy="427721"/>
          </a:xfrm>
        </p:spPr>
        <p:txBody>
          <a:bodyPr/>
          <a:lstStyle>
            <a:lvl1pPr>
              <a:defRPr sz="1650">
                <a:solidFill>
                  <a:srgbClr val="000000"/>
                </a:solidFill>
                <a:latin typeface="Arial Black" panose="020B0A04020102020204" pitchFamily="34" charset="0"/>
              </a:defRPr>
            </a:lvl1pPr>
          </a:lstStyle>
          <a:p>
            <a:r>
              <a:rPr lang="en-US" dirty="0" smtClean="0"/>
              <a:t>Click to edit Master title style</a:t>
            </a:r>
            <a:endParaRPr lang="en-US" dirty="0"/>
          </a:p>
        </p:txBody>
      </p:sp>
      <p:sp>
        <p:nvSpPr>
          <p:cNvPr id="9" name="Text Placeholder 14"/>
          <p:cNvSpPr>
            <a:spLocks noGrp="1"/>
          </p:cNvSpPr>
          <p:nvPr>
            <p:ph type="body" sz="quarter" idx="14" hasCustomPrompt="1"/>
          </p:nvPr>
        </p:nvSpPr>
        <p:spPr>
          <a:xfrm>
            <a:off x="388817" y="665072"/>
            <a:ext cx="8355012" cy="235449"/>
          </a:xfrm>
        </p:spPr>
        <p:txBody>
          <a:bodyPr wrap="square">
            <a:noAutofit/>
          </a:bodyPr>
          <a:lstStyle>
            <a:lvl1pPr marL="0" indent="0">
              <a:buNone/>
              <a:defRPr sz="1350" baseline="0">
                <a:solidFill>
                  <a:srgbClr val="E00034"/>
                </a:solidFill>
                <a:latin typeface="+mj-lt"/>
              </a:defRPr>
            </a:lvl1pPr>
            <a:lvl2pPr marL="134541" indent="0">
              <a:buNone/>
              <a:defRPr/>
            </a:lvl2pPr>
            <a:lvl3pPr marL="267890" indent="0">
              <a:buNone/>
              <a:defRPr/>
            </a:lvl3pPr>
            <a:lvl4pPr marL="402431" indent="0">
              <a:buNone/>
              <a:defRPr/>
            </a:lvl4pPr>
            <a:lvl5pPr marL="535781" indent="0">
              <a:buNone/>
              <a:defRPr/>
            </a:lvl5pPr>
          </a:lstStyle>
          <a:p>
            <a:pPr lvl="0"/>
            <a:r>
              <a:rPr lang="en-US" dirty="0" smtClean="0"/>
              <a:t>Click to edit Master subtitle style</a:t>
            </a:r>
          </a:p>
        </p:txBody>
      </p:sp>
      <p:sp>
        <p:nvSpPr>
          <p:cNvPr id="16" name="Text Placeholder 9"/>
          <p:cNvSpPr>
            <a:spLocks noGrp="1"/>
          </p:cNvSpPr>
          <p:nvPr>
            <p:ph type="body" sz="quarter" idx="15" hasCustomPrompt="1"/>
          </p:nvPr>
        </p:nvSpPr>
        <p:spPr>
          <a:xfrm>
            <a:off x="388817" y="4916703"/>
            <a:ext cx="5796000" cy="173686"/>
          </a:xfrm>
        </p:spPr>
        <p:txBody>
          <a:bodyPr lIns="90000" rIns="0" anchor="ctr">
            <a:noAutofit/>
          </a:bodyPr>
          <a:lstStyle>
            <a:lvl1pPr marL="0" indent="0" algn="l">
              <a:buNone/>
              <a:defRPr sz="600">
                <a:latin typeface="+mn-lt"/>
              </a:defRPr>
            </a:lvl1pPr>
          </a:lstStyle>
          <a:p>
            <a:pPr lvl="0"/>
            <a:r>
              <a:rPr lang="en-US" dirty="0" smtClean="0"/>
              <a:t>Click to add footnote</a:t>
            </a:r>
          </a:p>
        </p:txBody>
      </p:sp>
    </p:spTree>
    <p:extLst>
      <p:ext uri="{BB962C8B-B14F-4D97-AF65-F5344CB8AC3E}">
        <p14:creationId xmlns:p14="http://schemas.microsoft.com/office/powerpoint/2010/main" val="41742304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no graph">
    <p:spTree>
      <p:nvGrpSpPr>
        <p:cNvPr id="1" name=""/>
        <p:cNvGrpSpPr/>
        <p:nvPr/>
      </p:nvGrpSpPr>
      <p:grpSpPr>
        <a:xfrm>
          <a:off x="0" y="0"/>
          <a:ext cx="0" cy="0"/>
          <a:chOff x="0" y="0"/>
          <a:chExt cx="0" cy="0"/>
        </a:xfrm>
      </p:grpSpPr>
      <p:sp>
        <p:nvSpPr>
          <p:cNvPr id="2" name="Title 1"/>
          <p:cNvSpPr>
            <a:spLocks noGrp="1"/>
          </p:cNvSpPr>
          <p:nvPr>
            <p:ph type="title"/>
          </p:nvPr>
        </p:nvSpPr>
        <p:spPr>
          <a:xfrm>
            <a:off x="388818" y="175873"/>
            <a:ext cx="8355790" cy="427721"/>
          </a:xfrm>
        </p:spPr>
        <p:txBody>
          <a:bodyPr/>
          <a:lstStyle>
            <a:lvl1pPr>
              <a:defRPr sz="1700">
                <a:solidFill>
                  <a:srgbClr val="000000"/>
                </a:solidFill>
                <a:latin typeface="Arial Black" panose="020B0A040201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818" y="942553"/>
            <a:ext cx="8355790" cy="3708029"/>
          </a:xfrm>
        </p:spPr>
        <p:txBody>
          <a:bodyPr/>
          <a:lstStyle>
            <a:lvl1pPr>
              <a:buClr>
                <a:srgbClr val="000000"/>
              </a:buClr>
              <a:defRPr>
                <a:solidFill>
                  <a:srgbClr val="000000"/>
                </a:solidFill>
                <a:latin typeface="+mn-lt"/>
              </a:defRPr>
            </a:lvl1pPr>
            <a:lvl2pPr marL="267891" indent="-133350">
              <a:buClr>
                <a:srgbClr val="000000"/>
              </a:buClr>
              <a:buFont typeface="Rockwell" panose="02060603020205020403" pitchFamily="18" charset="0"/>
              <a:buChar char="–"/>
              <a:defRPr>
                <a:solidFill>
                  <a:srgbClr val="000000"/>
                </a:solidFill>
                <a:latin typeface="+mn-lt"/>
              </a:defRPr>
            </a:lvl2pPr>
            <a:lvl3pPr>
              <a:buClr>
                <a:srgbClr val="000000"/>
              </a:buClr>
              <a:defRPr>
                <a:solidFill>
                  <a:srgbClr val="000000"/>
                </a:solidFill>
                <a:latin typeface="+mn-lt"/>
              </a:defRPr>
            </a:lvl3pPr>
            <a:lvl4pPr marL="535781" indent="-133350">
              <a:buClr>
                <a:srgbClr val="000000"/>
              </a:buClr>
              <a:buFont typeface="Rockwell" panose="02060603020205020403" pitchFamily="18" charset="0"/>
              <a:buChar char="–"/>
              <a:defRPr>
                <a:solidFill>
                  <a:srgbClr val="000000"/>
                </a:solidFill>
                <a:latin typeface="+mn-lt"/>
              </a:defRPr>
            </a:lvl4pPr>
            <a:lvl5pPr>
              <a:buClr>
                <a:srgbClr val="000000"/>
              </a:buClr>
              <a:defRPr>
                <a:solidFill>
                  <a:srgbClr val="000000"/>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14"/>
          <p:cNvSpPr>
            <a:spLocks noGrp="1"/>
          </p:cNvSpPr>
          <p:nvPr>
            <p:ph type="body" sz="quarter" idx="14" hasCustomPrompt="1"/>
          </p:nvPr>
        </p:nvSpPr>
        <p:spPr>
          <a:xfrm>
            <a:off x="388817" y="665072"/>
            <a:ext cx="8355012" cy="235449"/>
          </a:xfrm>
        </p:spPr>
        <p:txBody>
          <a:bodyPr wrap="square">
            <a:noAutofit/>
          </a:bodyPr>
          <a:lstStyle>
            <a:lvl1pPr marL="0" indent="0">
              <a:buNone/>
              <a:defRPr sz="1400" baseline="0">
                <a:solidFill>
                  <a:srgbClr val="E00034"/>
                </a:solidFill>
                <a:latin typeface="+mj-lt"/>
              </a:defRPr>
            </a:lvl1pPr>
            <a:lvl2pPr marL="134541" indent="0">
              <a:buNone/>
              <a:defRPr/>
            </a:lvl2pPr>
            <a:lvl3pPr marL="267890" indent="0">
              <a:buNone/>
              <a:defRPr/>
            </a:lvl3pPr>
            <a:lvl4pPr marL="402431" indent="0">
              <a:buNone/>
              <a:defRPr/>
            </a:lvl4pPr>
            <a:lvl5pPr marL="535781" indent="0">
              <a:buNone/>
              <a:defRPr/>
            </a:lvl5pPr>
          </a:lstStyle>
          <a:p>
            <a:pPr lvl="0"/>
            <a:r>
              <a:rPr lang="en-US" dirty="0" smtClean="0"/>
              <a:t>Click to edit Master subtitle style</a:t>
            </a:r>
          </a:p>
        </p:txBody>
      </p:sp>
      <p:sp>
        <p:nvSpPr>
          <p:cNvPr id="11" name="Text Placeholder 9"/>
          <p:cNvSpPr>
            <a:spLocks noGrp="1"/>
          </p:cNvSpPr>
          <p:nvPr>
            <p:ph type="body" sz="quarter" idx="15" hasCustomPrompt="1"/>
          </p:nvPr>
        </p:nvSpPr>
        <p:spPr>
          <a:xfrm>
            <a:off x="388817" y="4916703"/>
            <a:ext cx="5796000" cy="173686"/>
          </a:xfrm>
        </p:spPr>
        <p:txBody>
          <a:bodyPr lIns="67500" rIns="0" anchor="ctr">
            <a:noAutofit/>
          </a:bodyPr>
          <a:lstStyle>
            <a:lvl1pPr marL="0" indent="0" algn="l">
              <a:buNone/>
              <a:defRPr sz="600">
                <a:latin typeface="+mn-lt"/>
              </a:defRPr>
            </a:lvl1pPr>
          </a:lstStyle>
          <a:p>
            <a:pPr lvl="0"/>
            <a:r>
              <a:rPr lang="en-US" dirty="0" smtClean="0"/>
              <a:t>Click to add footnote</a:t>
            </a:r>
          </a:p>
        </p:txBody>
      </p:sp>
    </p:spTree>
    <p:extLst>
      <p:ext uri="{BB962C8B-B14F-4D97-AF65-F5344CB8AC3E}">
        <p14:creationId xmlns:p14="http://schemas.microsoft.com/office/powerpoint/2010/main" val="20935500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E0494A0-5ED8-6C43-B095-35FE83E4C4CB}"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FD54E-B1C3-B240-8B97-41590FDC878E}" type="slidenum">
              <a:rPr lang="en-US" smtClean="0"/>
              <a:t>‹#›</a:t>
            </a:fld>
            <a:endParaRPr lang="en-US"/>
          </a:p>
        </p:txBody>
      </p:sp>
    </p:spTree>
    <p:extLst>
      <p:ext uri="{BB962C8B-B14F-4D97-AF65-F5344CB8AC3E}">
        <p14:creationId xmlns:p14="http://schemas.microsoft.com/office/powerpoint/2010/main" val="2639444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E0494A0-5ED8-6C43-B095-35FE83E4C4CB}"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FD54E-B1C3-B240-8B97-41590FDC878E}" type="slidenum">
              <a:rPr lang="en-US" smtClean="0"/>
              <a:t>‹#›</a:t>
            </a:fld>
            <a:endParaRPr lang="en-US"/>
          </a:p>
        </p:txBody>
      </p:sp>
    </p:spTree>
    <p:extLst>
      <p:ext uri="{BB962C8B-B14F-4D97-AF65-F5344CB8AC3E}">
        <p14:creationId xmlns:p14="http://schemas.microsoft.com/office/powerpoint/2010/main" val="3364023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E0494A0-5ED8-6C43-B095-35FE83E4C4CB}" type="datetimeFigureOut">
              <a:rPr lang="en-US" smtClean="0"/>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FD54E-B1C3-B240-8B97-41590FDC878E}" type="slidenum">
              <a:rPr lang="en-US" smtClean="0"/>
              <a:t>‹#›</a:t>
            </a:fld>
            <a:endParaRPr lang="en-US"/>
          </a:p>
        </p:txBody>
      </p:sp>
    </p:spTree>
    <p:extLst>
      <p:ext uri="{BB962C8B-B14F-4D97-AF65-F5344CB8AC3E}">
        <p14:creationId xmlns:p14="http://schemas.microsoft.com/office/powerpoint/2010/main" val="372719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E0494A0-5ED8-6C43-B095-35FE83E4C4CB}" type="datetimeFigureOut">
              <a:rPr lang="en-US" smtClean="0"/>
              <a:t>7/12/2016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8FD54E-B1C3-B240-8B97-41590FDC878E}" type="slidenum">
              <a:rPr lang="en-US" smtClean="0"/>
              <a:t>‹#›</a:t>
            </a:fld>
            <a:endParaRPr lang="en-US"/>
          </a:p>
        </p:txBody>
      </p:sp>
    </p:spTree>
    <p:extLst>
      <p:ext uri="{BB962C8B-B14F-4D97-AF65-F5344CB8AC3E}">
        <p14:creationId xmlns:p14="http://schemas.microsoft.com/office/powerpoint/2010/main" val="438898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E0494A0-5ED8-6C43-B095-35FE83E4C4CB}" type="datetimeFigureOut">
              <a:rPr lang="en-US" smtClean="0"/>
              <a:t>7/12/2016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8FD54E-B1C3-B240-8B97-41590FDC878E}" type="slidenum">
              <a:rPr lang="en-US" smtClean="0"/>
              <a:t>‹#›</a:t>
            </a:fld>
            <a:endParaRPr lang="en-US"/>
          </a:p>
        </p:txBody>
      </p:sp>
    </p:spTree>
    <p:extLst>
      <p:ext uri="{BB962C8B-B14F-4D97-AF65-F5344CB8AC3E}">
        <p14:creationId xmlns:p14="http://schemas.microsoft.com/office/powerpoint/2010/main" val="319166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494A0-5ED8-6C43-B095-35FE83E4C4CB}" type="datetimeFigureOut">
              <a:rPr lang="en-US" smtClean="0"/>
              <a:t>7/12/2016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FD54E-B1C3-B240-8B97-41590FDC878E}" type="slidenum">
              <a:rPr lang="en-US" smtClean="0"/>
              <a:t>‹#›</a:t>
            </a:fld>
            <a:endParaRPr lang="en-US"/>
          </a:p>
        </p:txBody>
      </p:sp>
    </p:spTree>
    <p:extLst>
      <p:ext uri="{BB962C8B-B14F-4D97-AF65-F5344CB8AC3E}">
        <p14:creationId xmlns:p14="http://schemas.microsoft.com/office/powerpoint/2010/main" val="2533067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E0494A0-5ED8-6C43-B095-35FE83E4C4CB}" type="datetimeFigureOut">
              <a:rPr lang="en-US" smtClean="0"/>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FD54E-B1C3-B240-8B97-41590FDC878E}" type="slidenum">
              <a:rPr lang="en-US" smtClean="0"/>
              <a:t>‹#›</a:t>
            </a:fld>
            <a:endParaRPr lang="en-US"/>
          </a:p>
        </p:txBody>
      </p:sp>
    </p:spTree>
    <p:extLst>
      <p:ext uri="{BB962C8B-B14F-4D97-AF65-F5344CB8AC3E}">
        <p14:creationId xmlns:p14="http://schemas.microsoft.com/office/powerpoint/2010/main" val="1465977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E0494A0-5ED8-6C43-B095-35FE83E4C4CB}" type="datetimeFigureOut">
              <a:rPr lang="en-US" smtClean="0"/>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FD54E-B1C3-B240-8B97-41590FDC878E}" type="slidenum">
              <a:rPr lang="en-US" smtClean="0"/>
              <a:t>‹#›</a:t>
            </a:fld>
            <a:endParaRPr lang="en-US"/>
          </a:p>
        </p:txBody>
      </p:sp>
    </p:spTree>
    <p:extLst>
      <p:ext uri="{BB962C8B-B14F-4D97-AF65-F5344CB8AC3E}">
        <p14:creationId xmlns:p14="http://schemas.microsoft.com/office/powerpoint/2010/main" val="1403501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E0494A0-5ED8-6C43-B095-35FE83E4C4CB}" type="datetimeFigureOut">
              <a:rPr lang="en-US" smtClean="0"/>
              <a:t>7/12/2016</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B8FD54E-B1C3-B240-8B97-41590FDC878E}" type="slidenum">
              <a:rPr lang="en-US" smtClean="0"/>
              <a:t>‹#›</a:t>
            </a:fld>
            <a:endParaRPr lang="en-US"/>
          </a:p>
        </p:txBody>
      </p:sp>
    </p:spTree>
    <p:extLst>
      <p:ext uri="{BB962C8B-B14F-4D97-AF65-F5344CB8AC3E}">
        <p14:creationId xmlns:p14="http://schemas.microsoft.com/office/powerpoint/2010/main" val="782847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8.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3"/>
          <p:cNvSpPr/>
          <p:nvPr/>
        </p:nvSpPr>
        <p:spPr>
          <a:xfrm>
            <a:off x="1511894" y="307584"/>
            <a:ext cx="1947566" cy="1486535"/>
          </a:xfrm>
          <a:custGeom>
            <a:avLst/>
            <a:gdLst/>
            <a:ahLst/>
            <a:cxnLst/>
            <a:rect l="l" t="t" r="r" b="b"/>
            <a:pathLst>
              <a:path w="1936114" h="1486535">
                <a:moveTo>
                  <a:pt x="968044" y="0"/>
                </a:moveTo>
                <a:lnTo>
                  <a:pt x="0" y="1486230"/>
                </a:lnTo>
                <a:lnTo>
                  <a:pt x="1936089" y="1486230"/>
                </a:lnTo>
                <a:lnTo>
                  <a:pt x="968044" y="0"/>
                </a:lnTo>
                <a:close/>
              </a:path>
            </a:pathLst>
          </a:custGeom>
          <a:solidFill>
            <a:srgbClr val="E00034"/>
          </a:solidFill>
        </p:spPr>
        <p:txBody>
          <a:bodyPr wrap="square" lIns="0" tIns="0" rIns="0" bIns="0" rtlCol="0"/>
          <a:lstStyle/>
          <a:p>
            <a:endParaRPr dirty="0"/>
          </a:p>
        </p:txBody>
      </p:sp>
      <p:sp>
        <p:nvSpPr>
          <p:cNvPr id="14" name="object 2"/>
          <p:cNvSpPr/>
          <p:nvPr/>
        </p:nvSpPr>
        <p:spPr>
          <a:xfrm>
            <a:off x="3841193" y="0"/>
            <a:ext cx="5298757" cy="5143500"/>
          </a:xfrm>
          <a:custGeom>
            <a:avLst/>
            <a:gdLst/>
            <a:ahLst/>
            <a:cxnLst/>
            <a:rect l="l" t="t" r="r" b="b"/>
            <a:pathLst>
              <a:path w="7065009" h="6858000">
                <a:moveTo>
                  <a:pt x="5167883" y="0"/>
                </a:moveTo>
                <a:lnTo>
                  <a:pt x="4466934" y="0"/>
                </a:lnTo>
                <a:lnTo>
                  <a:pt x="0" y="6858000"/>
                </a:lnTo>
                <a:lnTo>
                  <a:pt x="7064415" y="6858000"/>
                </a:lnTo>
                <a:lnTo>
                  <a:pt x="7064415" y="2911709"/>
                </a:lnTo>
                <a:lnTo>
                  <a:pt x="5167883" y="0"/>
                </a:lnTo>
                <a:close/>
              </a:path>
            </a:pathLst>
          </a:custGeom>
          <a:solidFill>
            <a:srgbClr val="E00034"/>
          </a:solidFill>
        </p:spPr>
        <p:txBody>
          <a:bodyPr wrap="square" lIns="0" tIns="0" rIns="0" bIns="0" rtlCol="0"/>
          <a:lstStyle/>
          <a:p>
            <a:endParaRPr dirty="0"/>
          </a:p>
        </p:txBody>
      </p:sp>
      <p:sp>
        <p:nvSpPr>
          <p:cNvPr id="16" name="object 5"/>
          <p:cNvSpPr txBox="1">
            <a:spLocks noGrp="1"/>
          </p:cNvSpPr>
          <p:nvPr>
            <p:ph type="title"/>
          </p:nvPr>
        </p:nvSpPr>
        <p:spPr>
          <a:xfrm>
            <a:off x="1159233" y="2003429"/>
            <a:ext cx="4495089" cy="523220"/>
          </a:xfrm>
          <a:prstGeom prst="rect">
            <a:avLst/>
          </a:prstGeom>
        </p:spPr>
        <p:txBody>
          <a:bodyPr vert="horz" wrap="square" lIns="0" tIns="0" rIns="0" bIns="0" rtlCol="0">
            <a:spAutoFit/>
          </a:bodyPr>
          <a:lstStyle/>
          <a:p>
            <a:pPr marL="9525" algn="l"/>
            <a:r>
              <a:rPr sz="3400" spc="8" dirty="0">
                <a:solidFill>
                  <a:srgbClr val="000000"/>
                </a:solidFill>
                <a:latin typeface="Arial Black"/>
                <a:cs typeface="Arial Black"/>
              </a:rPr>
              <a:t>The </a:t>
            </a:r>
            <a:r>
              <a:rPr lang="en-GB" sz="3400" spc="-41" dirty="0">
                <a:solidFill>
                  <a:srgbClr val="000000"/>
                </a:solidFill>
                <a:latin typeface="Arial Black"/>
                <a:cs typeface="Arial Black"/>
              </a:rPr>
              <a:t>ROI study</a:t>
            </a:r>
            <a:endParaRPr sz="3400" dirty="0">
              <a:latin typeface="Arial Black"/>
              <a:cs typeface="Arial Black"/>
            </a:endParaRPr>
          </a:p>
        </p:txBody>
      </p:sp>
      <p:sp>
        <p:nvSpPr>
          <p:cNvPr id="17" name="object 6"/>
          <p:cNvSpPr txBox="1"/>
          <p:nvPr/>
        </p:nvSpPr>
        <p:spPr>
          <a:xfrm>
            <a:off x="1168196" y="2514600"/>
            <a:ext cx="2980894" cy="307777"/>
          </a:xfrm>
          <a:prstGeom prst="rect">
            <a:avLst/>
          </a:prstGeom>
        </p:spPr>
        <p:txBody>
          <a:bodyPr vert="horz" wrap="square" lIns="0" tIns="0" rIns="0" bIns="0" rtlCol="0">
            <a:spAutoFit/>
          </a:bodyPr>
          <a:lstStyle/>
          <a:p>
            <a:r>
              <a:rPr lang="en-GB" sz="2000" dirty="0" smtClean="0">
                <a:latin typeface="Arial"/>
                <a:cs typeface="Arial"/>
              </a:rPr>
              <a:t>Methodology </a:t>
            </a:r>
            <a:endParaRPr sz="2000" dirty="0">
              <a:latin typeface="Arial Black"/>
              <a:cs typeface="Arial Black"/>
            </a:endParaRPr>
          </a:p>
        </p:txBody>
      </p:sp>
      <p:pic>
        <p:nvPicPr>
          <p:cNvPr id="9" name="Picture 8" descr="Benchmarketing blue with grey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5998" y="3230726"/>
            <a:ext cx="2240026" cy="302706"/>
          </a:xfrm>
          <a:prstGeom prst="rect">
            <a:avLst/>
          </a:prstGeom>
        </p:spPr>
      </p:pic>
      <p:pic>
        <p:nvPicPr>
          <p:cNvPr id="3" name="Picture 2" descr="Newsworks_Maste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4002" y="2916491"/>
            <a:ext cx="701276" cy="650760"/>
          </a:xfrm>
          <a:prstGeom prst="rect">
            <a:avLst/>
          </a:prstGeom>
        </p:spPr>
      </p:pic>
    </p:spTree>
    <p:extLst>
      <p:ext uri="{BB962C8B-B14F-4D97-AF65-F5344CB8AC3E}">
        <p14:creationId xmlns:p14="http://schemas.microsoft.com/office/powerpoint/2010/main" val="491434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nvSpPr>
        <p:spPr>
          <a:xfrm>
            <a:off x="450785" y="304544"/>
            <a:ext cx="7186949" cy="553998"/>
          </a:xfrm>
          <a:prstGeom prst="rect">
            <a:avLst/>
          </a:prstGeom>
        </p:spPr>
        <p:txBody>
          <a:bodyPr vert="horz" wrap="square" lIns="0" tIns="0" rIns="0" bIns="0" rtlCol="0" anchor="ctr">
            <a:spAutoFit/>
          </a:bodyPr>
          <a:lstStyle>
            <a:defPPr>
              <a:defRPr lang="en-US"/>
            </a:defPPr>
            <a:lvl1pPr marL="9525" marR="3810">
              <a:spcBef>
                <a:spcPct val="0"/>
              </a:spcBef>
              <a:buNone/>
              <a:defRPr sz="2400">
                <a:solidFill>
                  <a:srgbClr val="C00000"/>
                </a:solidFill>
                <a:latin typeface="Arial Black"/>
                <a:ea typeface="+mj-ea"/>
                <a:cs typeface="Arial Black"/>
              </a:defRPr>
            </a:lvl1pPr>
          </a:lstStyle>
          <a:p>
            <a:pPr defTabSz="342900">
              <a:lnSpc>
                <a:spcPct val="90000"/>
              </a:lnSpc>
            </a:pPr>
            <a:r>
              <a:rPr lang="en-GB" sz="2000" b="1" spc="4" dirty="0">
                <a:solidFill>
                  <a:srgbClr val="E00034"/>
                </a:solidFill>
                <a:ea typeface="+mn-ea"/>
              </a:rPr>
              <a:t>Defining the relationship between spend and revenue return</a:t>
            </a:r>
            <a:endParaRPr sz="2000" b="1" spc="4" dirty="0">
              <a:solidFill>
                <a:srgbClr val="E00034"/>
              </a:solidFill>
              <a:ea typeface="+mn-ea"/>
            </a:endParaRPr>
          </a:p>
        </p:txBody>
      </p:sp>
      <p:graphicFrame>
        <p:nvGraphicFramePr>
          <p:cNvPr id="4" name="Chart 3"/>
          <p:cNvGraphicFramePr/>
          <p:nvPr>
            <p:extLst>
              <p:ext uri="{D42A27DB-BD31-4B8C-83A1-F6EECF244321}">
                <p14:modId xmlns:p14="http://schemas.microsoft.com/office/powerpoint/2010/main" val="4106462910"/>
              </p:ext>
            </p:extLst>
          </p:nvPr>
        </p:nvGraphicFramePr>
        <p:xfrm>
          <a:off x="3390384" y="1502302"/>
          <a:ext cx="5753616" cy="206590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3932061" y="3181467"/>
            <a:ext cx="5129777" cy="29202"/>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rot="16200000">
            <a:off x="3265477" y="2333947"/>
            <a:ext cx="1587790" cy="30223"/>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p:txBody>
      </p:sp>
      <p:sp>
        <p:nvSpPr>
          <p:cNvPr id="10" name="Rectangle 9"/>
          <p:cNvSpPr/>
          <p:nvPr/>
        </p:nvSpPr>
        <p:spPr>
          <a:xfrm>
            <a:off x="5799464" y="3715307"/>
            <a:ext cx="1385624" cy="12646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b="1" dirty="0" smtClean="0">
                <a:solidFill>
                  <a:schemeClr val="tx1"/>
                </a:solidFill>
                <a:latin typeface="Arial" panose="020B0604020202020204" pitchFamily="34" charset="0"/>
                <a:cs typeface="Arial" panose="020B0604020202020204" pitchFamily="34" charset="0"/>
              </a:rPr>
              <a:t>This is an example chart, not real data </a:t>
            </a:r>
            <a:endParaRPr lang="en-GB" sz="800"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187037" y="1138113"/>
            <a:ext cx="3203348" cy="3610532"/>
          </a:xfrm>
          <a:prstGeom prst="rect">
            <a:avLst/>
          </a:prstGeom>
        </p:spPr>
        <p:txBody>
          <a:bodyPr wrap="square">
            <a:spAutoFit/>
          </a:bodyPr>
          <a:lstStyle/>
          <a:p>
            <a:pPr marL="288000" indent="-285750">
              <a:lnSpc>
                <a:spcPct val="114000"/>
              </a:lnSpc>
              <a:buFont typeface="Arial" panose="020B0604020202020204" pitchFamily="34" charset="0"/>
              <a:buChar char="•"/>
              <a:defRPr/>
            </a:pPr>
            <a:r>
              <a:rPr lang="en-GB" sz="1300" dirty="0">
                <a:latin typeface="Arial" panose="020B0604020202020204" pitchFamily="34" charset="0"/>
                <a:cs typeface="Arial" panose="020B0604020202020204" pitchFamily="34" charset="0"/>
              </a:rPr>
              <a:t>Scatter graphs allow us to see relationships in data.</a:t>
            </a:r>
          </a:p>
          <a:p>
            <a:pPr marL="288000" indent="-285750">
              <a:lnSpc>
                <a:spcPct val="114000"/>
              </a:lnSpc>
              <a:buFont typeface="Arial" panose="020B0604020202020204" pitchFamily="34" charset="0"/>
              <a:buChar char="•"/>
              <a:defRPr/>
            </a:pPr>
            <a:r>
              <a:rPr lang="en-GB" sz="1300" dirty="0" smtClean="0">
                <a:latin typeface="Arial" panose="020B0604020202020204" pitchFamily="34" charset="0"/>
                <a:cs typeface="Arial" panose="020B0604020202020204" pitchFamily="34" charset="0"/>
              </a:rPr>
              <a:t>Here </a:t>
            </a:r>
            <a:r>
              <a:rPr lang="en-GB" sz="1300" dirty="0">
                <a:latin typeface="Arial" panose="020B0604020202020204" pitchFamily="34" charset="0"/>
                <a:cs typeface="Arial" panose="020B0604020202020204" pitchFamily="34" charset="0"/>
              </a:rPr>
              <a:t>in this example chart, used for illustration, we can see the relationship between media spend and revenue return. Specifically looking at print </a:t>
            </a:r>
            <a:r>
              <a:rPr lang="en-GB" sz="1300" dirty="0" err="1">
                <a:latin typeface="Arial" panose="020B0604020202020204" pitchFamily="34" charset="0"/>
                <a:cs typeface="Arial" panose="020B0604020202020204" pitchFamily="34" charset="0"/>
              </a:rPr>
              <a:t>newsbrands</a:t>
            </a:r>
            <a:r>
              <a:rPr lang="en-GB" sz="1300" dirty="0">
                <a:latin typeface="Arial" panose="020B0604020202020204" pitchFamily="34" charset="0"/>
                <a:cs typeface="Arial" panose="020B0604020202020204" pitchFamily="34" charset="0"/>
              </a:rPr>
              <a:t> </a:t>
            </a:r>
          </a:p>
          <a:p>
            <a:pPr marL="288000" indent="-285750">
              <a:lnSpc>
                <a:spcPct val="114000"/>
              </a:lnSpc>
              <a:buFont typeface="Arial" panose="020B0604020202020204" pitchFamily="34" charset="0"/>
              <a:buChar char="•"/>
            </a:pPr>
            <a:r>
              <a:rPr lang="en-GB" sz="1300" dirty="0">
                <a:latin typeface="Arial" panose="020B0604020202020204" pitchFamily="34" charset="0"/>
                <a:cs typeface="Arial" panose="020B0604020202020204" pitchFamily="34" charset="0"/>
              </a:rPr>
              <a:t>Percentage of total </a:t>
            </a:r>
            <a:r>
              <a:rPr lang="en-GB" sz="1300" dirty="0" err="1">
                <a:latin typeface="Arial" panose="020B0604020202020204" pitchFamily="34" charset="0"/>
                <a:cs typeface="Arial" panose="020B0604020202020204" pitchFamily="34" charset="0"/>
              </a:rPr>
              <a:t>comms</a:t>
            </a:r>
            <a:r>
              <a:rPr lang="en-GB" sz="1300" dirty="0">
                <a:latin typeface="Arial" panose="020B0604020202020204" pitchFamily="34" charset="0"/>
                <a:cs typeface="Arial" panose="020B0604020202020204" pitchFamily="34" charset="0"/>
              </a:rPr>
              <a:t> spend and the revenue ROI.</a:t>
            </a:r>
          </a:p>
          <a:p>
            <a:pPr marL="288000" indent="-285750">
              <a:lnSpc>
                <a:spcPct val="114000"/>
              </a:lnSpc>
              <a:buFont typeface="Arial" panose="020B0604020202020204" pitchFamily="34" charset="0"/>
              <a:buChar char="•"/>
            </a:pPr>
            <a:r>
              <a:rPr lang="en-GB" sz="1300" dirty="0">
                <a:latin typeface="Arial" panose="020B0604020202020204" pitchFamily="34" charset="0"/>
                <a:cs typeface="Arial" panose="020B0604020202020204" pitchFamily="34" charset="0"/>
              </a:rPr>
              <a:t>Each dot on the graph represents an econometric model case in </a:t>
            </a:r>
            <a:r>
              <a:rPr lang="en-GB" sz="1300" dirty="0" smtClean="0">
                <a:latin typeface="Arial" panose="020B0604020202020204" pitchFamily="34" charset="0"/>
                <a:cs typeface="Arial" panose="020B0604020202020204" pitchFamily="34" charset="0"/>
              </a:rPr>
              <a:t>the  </a:t>
            </a:r>
            <a:r>
              <a:rPr lang="en-GB" sz="1300" dirty="0">
                <a:latin typeface="Arial" panose="020B0604020202020204" pitchFamily="34" charset="0"/>
                <a:cs typeface="Arial" panose="020B0604020202020204" pitchFamily="34" charset="0"/>
              </a:rPr>
              <a:t>Results Vault.</a:t>
            </a:r>
          </a:p>
          <a:p>
            <a:pPr marL="288000" indent="-285750">
              <a:lnSpc>
                <a:spcPct val="114000"/>
              </a:lnSpc>
              <a:buFont typeface="Arial" panose="020B0604020202020204" pitchFamily="34" charset="0"/>
              <a:buChar char="•"/>
            </a:pPr>
            <a:r>
              <a:rPr lang="en-GB" sz="1300" dirty="0">
                <a:latin typeface="Arial" panose="020B0604020202020204" pitchFamily="34" charset="0"/>
                <a:cs typeface="Arial" panose="020B0604020202020204" pitchFamily="34" charset="0"/>
              </a:rPr>
              <a:t>Here the data suggests as the % of print </a:t>
            </a:r>
            <a:r>
              <a:rPr lang="en-GB" sz="1300" dirty="0" err="1">
                <a:latin typeface="Arial" panose="020B0604020202020204" pitchFamily="34" charset="0"/>
                <a:cs typeface="Arial" panose="020B0604020202020204" pitchFamily="34" charset="0"/>
              </a:rPr>
              <a:t>newsbrands</a:t>
            </a:r>
            <a:r>
              <a:rPr lang="en-GB" sz="1300" dirty="0">
                <a:latin typeface="Arial" panose="020B0604020202020204" pitchFamily="34" charset="0"/>
                <a:cs typeface="Arial" panose="020B0604020202020204" pitchFamily="34" charset="0"/>
              </a:rPr>
              <a:t> in the mix increases, so does effectiveness</a:t>
            </a:r>
          </a:p>
        </p:txBody>
      </p:sp>
      <p:pic>
        <p:nvPicPr>
          <p:cNvPr id="13" name="Picture 12" descr="Benchmarketing blue with grey logo.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8908" y="4756224"/>
            <a:ext cx="1281761" cy="173211"/>
          </a:xfrm>
          <a:prstGeom prst="rect">
            <a:avLst/>
          </a:prstGeom>
        </p:spPr>
      </p:pic>
      <p:pic>
        <p:nvPicPr>
          <p:cNvPr id="14" name="Picture 13" descr="Newsworks_MasterLog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5342" y="4650002"/>
            <a:ext cx="401276" cy="372370"/>
          </a:xfrm>
          <a:prstGeom prst="rect">
            <a:avLst/>
          </a:prstGeom>
        </p:spPr>
      </p:pic>
    </p:spTree>
    <p:extLst>
      <p:ext uri="{BB962C8B-B14F-4D97-AF65-F5344CB8AC3E}">
        <p14:creationId xmlns:p14="http://schemas.microsoft.com/office/powerpoint/2010/main" val="586447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nvSpPr>
        <p:spPr>
          <a:xfrm>
            <a:off x="454667" y="96868"/>
            <a:ext cx="7461168" cy="615553"/>
          </a:xfrm>
          <a:prstGeom prst="rect">
            <a:avLst/>
          </a:prstGeom>
        </p:spPr>
        <p:txBody>
          <a:bodyPr vert="horz" wrap="square" lIns="0" tIns="0" rIns="0" bIns="0" rtlCol="0" anchor="ctr">
            <a:spAutoFit/>
          </a:bodyPr>
          <a:lstStyle>
            <a:defPPr>
              <a:defRPr lang="en-US"/>
            </a:defPPr>
            <a:lvl1pPr marL="9525" marR="3810">
              <a:spcBef>
                <a:spcPct val="0"/>
              </a:spcBef>
              <a:buNone/>
              <a:defRPr sz="2000">
                <a:solidFill>
                  <a:srgbClr val="C00000"/>
                </a:solidFill>
                <a:latin typeface="Arial Black"/>
                <a:ea typeface="+mj-ea"/>
                <a:cs typeface="Arial Black"/>
              </a:defRPr>
            </a:lvl1pPr>
          </a:lstStyle>
          <a:p>
            <a:r>
              <a:rPr lang="en-GB" dirty="0"/>
              <a:t>Creating </a:t>
            </a:r>
            <a:r>
              <a:rPr lang="en-GB" dirty="0" err="1"/>
              <a:t>tertile</a:t>
            </a:r>
            <a:r>
              <a:rPr lang="en-GB" dirty="0"/>
              <a:t> groups of cases shows the revenue return </a:t>
            </a:r>
            <a:r>
              <a:rPr lang="en-GB" dirty="0" smtClean="0"/>
              <a:t>for </a:t>
            </a:r>
            <a:r>
              <a:rPr lang="en-GB" dirty="0"/>
              <a:t>low, medium and high spend levels</a:t>
            </a:r>
            <a:endParaRPr dirty="0"/>
          </a:p>
        </p:txBody>
      </p:sp>
      <p:graphicFrame>
        <p:nvGraphicFramePr>
          <p:cNvPr id="6" name="Chart 5"/>
          <p:cNvGraphicFramePr/>
          <p:nvPr>
            <p:extLst>
              <p:ext uri="{D42A27DB-BD31-4B8C-83A1-F6EECF244321}">
                <p14:modId xmlns:p14="http://schemas.microsoft.com/office/powerpoint/2010/main" val="1530049838"/>
              </p:ext>
            </p:extLst>
          </p:nvPr>
        </p:nvGraphicFramePr>
        <p:xfrm>
          <a:off x="518425" y="1183937"/>
          <a:ext cx="8043834" cy="251523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1283376" y="3115421"/>
            <a:ext cx="7104974" cy="4572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8" name="Rectangle 7"/>
          <p:cNvSpPr/>
          <p:nvPr/>
        </p:nvSpPr>
        <p:spPr>
          <a:xfrm rot="16200000">
            <a:off x="355418" y="2157866"/>
            <a:ext cx="1742333" cy="45725"/>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latin typeface="Arial" panose="020B0604020202020204" pitchFamily="34" charset="0"/>
              <a:cs typeface="Arial" panose="020B0604020202020204" pitchFamily="34" charset="0"/>
            </a:endParaRPr>
          </a:p>
        </p:txBody>
      </p:sp>
      <p:graphicFrame>
        <p:nvGraphicFramePr>
          <p:cNvPr id="9" name="Chart 8"/>
          <p:cNvGraphicFramePr/>
          <p:nvPr>
            <p:extLst>
              <p:ext uri="{D42A27DB-BD31-4B8C-83A1-F6EECF244321}">
                <p14:modId xmlns:p14="http://schemas.microsoft.com/office/powerpoint/2010/main" val="543850089"/>
              </p:ext>
            </p:extLst>
          </p:nvPr>
        </p:nvGraphicFramePr>
        <p:xfrm>
          <a:off x="559774" y="3475876"/>
          <a:ext cx="7943415" cy="1430572"/>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p:cNvSpPr/>
          <p:nvPr/>
        </p:nvSpPr>
        <p:spPr>
          <a:xfrm>
            <a:off x="3224930" y="4672967"/>
            <a:ext cx="3012363" cy="230832"/>
          </a:xfrm>
          <a:prstGeom prst="rect">
            <a:avLst/>
          </a:prstGeom>
        </p:spPr>
        <p:txBody>
          <a:bodyPr wrap="none">
            <a:spAutoFit/>
          </a:bodyPr>
          <a:lstStyle/>
          <a:p>
            <a:pPr algn="ctr">
              <a:defRPr sz="1200" b="1" i="0" u="none" strike="noStrike" kern="1200" baseline="0">
                <a:solidFill>
                  <a:srgbClr val="000000"/>
                </a:solidFill>
                <a:latin typeface="+mn-lt"/>
                <a:ea typeface="+mn-ea"/>
                <a:cs typeface="+mn-cs"/>
              </a:defRPr>
            </a:pPr>
            <a:r>
              <a:rPr lang="en-GB" sz="900" dirty="0" err="1">
                <a:latin typeface="Arial Black"/>
                <a:cs typeface="Arial Black"/>
              </a:rPr>
              <a:t>Tertiles</a:t>
            </a:r>
            <a:r>
              <a:rPr lang="en-GB" sz="900" dirty="0">
                <a:latin typeface="Arial Black"/>
                <a:cs typeface="Arial Black"/>
              </a:rPr>
              <a:t> of % of </a:t>
            </a:r>
            <a:r>
              <a:rPr lang="en-GB" sz="900" dirty="0" smtClean="0">
                <a:latin typeface="Arial Black"/>
                <a:cs typeface="Arial Black"/>
              </a:rPr>
              <a:t>total communications spend</a:t>
            </a:r>
            <a:endParaRPr lang="en-GB" sz="900" dirty="0">
              <a:latin typeface="Arial Black"/>
              <a:cs typeface="Arial Black"/>
            </a:endParaRPr>
          </a:p>
        </p:txBody>
      </p:sp>
      <p:sp>
        <p:nvSpPr>
          <p:cNvPr id="11" name="Rectangle 10"/>
          <p:cNvSpPr/>
          <p:nvPr/>
        </p:nvSpPr>
        <p:spPr>
          <a:xfrm>
            <a:off x="1283376" y="4578531"/>
            <a:ext cx="7104974" cy="50292"/>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rot="16200000">
            <a:off x="734197" y="3966800"/>
            <a:ext cx="984777" cy="50298"/>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p:txBody>
      </p:sp>
      <p:sp>
        <p:nvSpPr>
          <p:cNvPr id="14" name="Rectangle 13"/>
          <p:cNvSpPr/>
          <p:nvPr/>
        </p:nvSpPr>
        <p:spPr>
          <a:xfrm>
            <a:off x="3683001" y="4895163"/>
            <a:ext cx="2096222" cy="19800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b="1" dirty="0" smtClean="0">
                <a:solidFill>
                  <a:schemeClr val="tx1"/>
                </a:solidFill>
                <a:latin typeface="Arial" panose="020B0604020202020204" pitchFamily="34" charset="0"/>
                <a:cs typeface="Arial" panose="020B0604020202020204" pitchFamily="34" charset="0"/>
              </a:rPr>
              <a:t>This is an example chart, not real data </a:t>
            </a:r>
            <a:endParaRPr lang="en-GB" sz="800" b="1" dirty="0">
              <a:solidFill>
                <a:schemeClr val="tx1"/>
              </a:solidFill>
              <a:latin typeface="Arial" panose="020B0604020202020204" pitchFamily="34" charset="0"/>
              <a:cs typeface="Arial" panose="020B0604020202020204" pitchFamily="34" charset="0"/>
            </a:endParaRPr>
          </a:p>
        </p:txBody>
      </p:sp>
      <p:pic>
        <p:nvPicPr>
          <p:cNvPr id="13" name="Picture 12" descr="Benchmarketing blue with grey logo.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8908" y="4849743"/>
            <a:ext cx="1281761" cy="173211"/>
          </a:xfrm>
          <a:prstGeom prst="rect">
            <a:avLst/>
          </a:prstGeom>
        </p:spPr>
      </p:pic>
      <p:pic>
        <p:nvPicPr>
          <p:cNvPr id="15" name="Picture 14" descr="Newsworks_MasterLogo.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5342" y="4722739"/>
            <a:ext cx="401276" cy="372370"/>
          </a:xfrm>
          <a:prstGeom prst="rect">
            <a:avLst/>
          </a:prstGeom>
        </p:spPr>
      </p:pic>
      <p:sp>
        <p:nvSpPr>
          <p:cNvPr id="2" name="Rectangle 1"/>
          <p:cNvSpPr/>
          <p:nvPr/>
        </p:nvSpPr>
        <p:spPr>
          <a:xfrm>
            <a:off x="1371601" y="731966"/>
            <a:ext cx="7554190" cy="715581"/>
          </a:xfrm>
          <a:prstGeom prst="rect">
            <a:avLst/>
          </a:prstGeom>
        </p:spPr>
        <p:txBody>
          <a:bodyPr wrap="square">
            <a:spAutoFit/>
          </a:bodyPr>
          <a:lstStyle/>
          <a:p>
            <a:pPr>
              <a:defRPr/>
            </a:pPr>
            <a:r>
              <a:rPr lang="en-GB" sz="1350" dirty="0">
                <a:latin typeface="Arial" panose="020B0604020202020204" pitchFamily="34" charset="0"/>
                <a:cs typeface="Arial" panose="020B0604020202020204" pitchFamily="34" charset="0"/>
              </a:rPr>
              <a:t>In order to see the relationship more clearly, we create </a:t>
            </a:r>
            <a:r>
              <a:rPr lang="en-GB" sz="1350" dirty="0" err="1">
                <a:latin typeface="Arial" panose="020B0604020202020204" pitchFamily="34" charset="0"/>
                <a:cs typeface="Arial" panose="020B0604020202020204" pitchFamily="34" charset="0"/>
              </a:rPr>
              <a:t>tertile</a:t>
            </a:r>
            <a:r>
              <a:rPr lang="en-GB" sz="1350" dirty="0">
                <a:latin typeface="Arial" panose="020B0604020202020204" pitchFamily="34" charset="0"/>
                <a:cs typeface="Arial" panose="020B0604020202020204" pitchFamily="34" charset="0"/>
              </a:rPr>
              <a:t> groups of case, according to their print </a:t>
            </a:r>
            <a:r>
              <a:rPr lang="en-GB" sz="1350" dirty="0" err="1">
                <a:latin typeface="Arial" panose="020B0604020202020204" pitchFamily="34" charset="0"/>
                <a:cs typeface="Arial" panose="020B0604020202020204" pitchFamily="34" charset="0"/>
              </a:rPr>
              <a:t>newsbrand</a:t>
            </a:r>
            <a:r>
              <a:rPr lang="en-GB" sz="1350" dirty="0">
                <a:latin typeface="Arial" panose="020B0604020202020204" pitchFamily="34" charset="0"/>
                <a:cs typeface="Arial" panose="020B0604020202020204" pitchFamily="34" charset="0"/>
              </a:rPr>
              <a:t> spend as a % of the </a:t>
            </a:r>
            <a:r>
              <a:rPr lang="en-GB" sz="1350" dirty="0" smtClean="0">
                <a:latin typeface="Arial" panose="020B0604020202020204" pitchFamily="34" charset="0"/>
                <a:cs typeface="Arial" panose="020B0604020202020204" pitchFamily="34" charset="0"/>
              </a:rPr>
              <a:t>overall </a:t>
            </a:r>
            <a:r>
              <a:rPr lang="en-GB" sz="1350" dirty="0">
                <a:latin typeface="Arial" panose="020B0604020202020204" pitchFamily="34" charset="0"/>
                <a:cs typeface="Arial" panose="020B0604020202020204" pitchFamily="34" charset="0"/>
              </a:rPr>
              <a:t>media mix.  This creates robust groups, on which we can report the average Y axis score for each group  - </a:t>
            </a:r>
            <a:r>
              <a:rPr lang="en-GB" sz="1350" dirty="0" smtClean="0">
                <a:latin typeface="Arial" panose="020B0604020202020204" pitchFamily="34" charset="0"/>
                <a:cs typeface="Arial" panose="020B0604020202020204" pitchFamily="34" charset="0"/>
              </a:rPr>
              <a:t>i.e. </a:t>
            </a:r>
            <a:r>
              <a:rPr lang="en-GB" sz="1350" dirty="0">
                <a:latin typeface="Arial" panose="020B0604020202020204" pitchFamily="34" charset="0"/>
                <a:cs typeface="Arial" panose="020B0604020202020204" pitchFamily="34" charset="0"/>
              </a:rPr>
              <a:t>the average Revenue ROI</a:t>
            </a:r>
          </a:p>
        </p:txBody>
      </p:sp>
    </p:spTree>
    <p:extLst>
      <p:ext uri="{BB962C8B-B14F-4D97-AF65-F5344CB8AC3E}">
        <p14:creationId xmlns:p14="http://schemas.microsoft.com/office/powerpoint/2010/main" val="21714781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6321" y="939086"/>
            <a:ext cx="3192974" cy="4330032"/>
          </a:xfrm>
          <a:prstGeom prst="rect">
            <a:avLst/>
          </a:prstGeom>
        </p:spPr>
        <p:txBody>
          <a:bodyPr wrap="square">
            <a:spAutoFit/>
          </a:bodyPr>
          <a:lstStyle/>
          <a:p>
            <a:pPr>
              <a:lnSpc>
                <a:spcPct val="114000"/>
              </a:lnSpc>
              <a:defRPr/>
            </a:pPr>
            <a:r>
              <a:rPr lang="en-GB" sz="1400" dirty="0" smtClean="0">
                <a:latin typeface="Arial" panose="020B0604020202020204" pitchFamily="34" charset="0"/>
                <a:cs typeface="Arial" panose="020B0604020202020204" pitchFamily="34" charset="0"/>
              </a:rPr>
              <a:t>So to see this in action, let’s look at the retail category. In this case we have added a fourth group – no print </a:t>
            </a:r>
            <a:r>
              <a:rPr lang="en-GB" sz="1400" dirty="0" err="1" smtClean="0">
                <a:latin typeface="Arial" panose="020B0604020202020204" pitchFamily="34" charset="0"/>
                <a:cs typeface="Arial" panose="020B0604020202020204" pitchFamily="34" charset="0"/>
              </a:rPr>
              <a:t>newsbrand</a:t>
            </a:r>
            <a:r>
              <a:rPr lang="en-GB" sz="1400" dirty="0" smtClean="0">
                <a:latin typeface="Arial" panose="020B0604020202020204" pitchFamily="34" charset="0"/>
                <a:cs typeface="Arial" panose="020B0604020202020204" pitchFamily="34" charset="0"/>
              </a:rPr>
              <a:t> spend.  We can then compare the three </a:t>
            </a:r>
            <a:r>
              <a:rPr lang="en-GB" sz="1400" dirty="0" err="1" smtClean="0">
                <a:latin typeface="Arial" panose="020B0604020202020204" pitchFamily="34" charset="0"/>
                <a:cs typeface="Arial" panose="020B0604020202020204" pitchFamily="34" charset="0"/>
              </a:rPr>
              <a:t>tertiles</a:t>
            </a:r>
            <a:r>
              <a:rPr lang="en-GB" sz="1400" dirty="0" smtClean="0">
                <a:latin typeface="Arial" panose="020B0604020202020204" pitchFamily="34" charset="0"/>
                <a:cs typeface="Arial" panose="020B0604020202020204" pitchFamily="34" charset="0"/>
              </a:rPr>
              <a:t> of </a:t>
            </a:r>
            <a:r>
              <a:rPr lang="en-GB" sz="1400" dirty="0" err="1" smtClean="0">
                <a:latin typeface="Arial" panose="020B0604020202020204" pitchFamily="34" charset="0"/>
                <a:cs typeface="Arial" panose="020B0604020202020204" pitchFamily="34" charset="0"/>
              </a:rPr>
              <a:t>newsbrand</a:t>
            </a:r>
            <a:r>
              <a:rPr lang="en-GB" sz="1400" dirty="0" smtClean="0">
                <a:latin typeface="Arial" panose="020B0604020202020204" pitchFamily="34" charset="0"/>
                <a:cs typeface="Arial" panose="020B0604020202020204" pitchFamily="34" charset="0"/>
              </a:rPr>
              <a:t> spend to the group with no spend.</a:t>
            </a:r>
          </a:p>
          <a:p>
            <a:pPr>
              <a:lnSpc>
                <a:spcPct val="114000"/>
              </a:lnSpc>
              <a:defRPr/>
            </a:pPr>
            <a:endParaRPr lang="en-GB" sz="1400" dirty="0" smtClean="0">
              <a:latin typeface="Arial" panose="020B0604020202020204" pitchFamily="34" charset="0"/>
              <a:cs typeface="Arial" panose="020B0604020202020204" pitchFamily="34" charset="0"/>
            </a:endParaRPr>
          </a:p>
          <a:p>
            <a:pPr>
              <a:lnSpc>
                <a:spcPct val="114000"/>
              </a:lnSpc>
              <a:defRPr/>
            </a:pPr>
            <a:r>
              <a:rPr lang="en-GB" sz="1400" dirty="0" smtClean="0">
                <a:latin typeface="Arial" panose="020B0604020202020204" pitchFamily="34" charset="0"/>
                <a:cs typeface="Arial" panose="020B0604020202020204" pitchFamily="34" charset="0"/>
              </a:rPr>
              <a:t>In </a:t>
            </a:r>
            <a:r>
              <a:rPr lang="en-GB" sz="1400" dirty="0">
                <a:latin typeface="Arial" panose="020B0604020202020204" pitchFamily="34" charset="0"/>
                <a:cs typeface="Arial" panose="020B0604020202020204" pitchFamily="34" charset="0"/>
              </a:rPr>
              <a:t>Retail: Print n</a:t>
            </a:r>
            <a:r>
              <a:rPr lang="en-GB" sz="1400" dirty="0" smtClean="0">
                <a:latin typeface="Arial" panose="020B0604020202020204" pitchFamily="34" charset="0"/>
                <a:cs typeface="Arial" panose="020B0604020202020204" pitchFamily="34" charset="0"/>
              </a:rPr>
              <a:t>ewsbrands </a:t>
            </a:r>
            <a:r>
              <a:rPr lang="en-GB" sz="1400" dirty="0">
                <a:latin typeface="Arial" panose="020B0604020202020204" pitchFamily="34" charset="0"/>
                <a:cs typeface="Arial" panose="020B0604020202020204" pitchFamily="34" charset="0"/>
              </a:rPr>
              <a:t>boost total campaign ROI by 2.8 times, with the optimum return when they are 20% to 31% of the mix.  </a:t>
            </a:r>
            <a:endParaRPr lang="en-GB" sz="1400" dirty="0" smtClean="0">
              <a:latin typeface="Arial" panose="020B0604020202020204" pitchFamily="34" charset="0"/>
              <a:cs typeface="Arial" panose="020B0604020202020204" pitchFamily="34" charset="0"/>
            </a:endParaRPr>
          </a:p>
          <a:p>
            <a:pPr>
              <a:lnSpc>
                <a:spcPct val="114000"/>
              </a:lnSpc>
              <a:defRPr/>
            </a:pPr>
            <a:endParaRPr lang="en-GB" sz="1400" dirty="0">
              <a:latin typeface="Arial" panose="020B0604020202020204" pitchFamily="34" charset="0"/>
              <a:cs typeface="Arial" panose="020B0604020202020204" pitchFamily="34" charset="0"/>
            </a:endParaRPr>
          </a:p>
          <a:p>
            <a:pPr>
              <a:lnSpc>
                <a:spcPct val="114000"/>
              </a:lnSpc>
              <a:defRPr/>
            </a:pPr>
            <a:r>
              <a:rPr lang="en-GB" sz="1400" dirty="0" smtClean="0">
                <a:latin typeface="Arial" panose="020B0604020202020204" pitchFamily="34" charset="0"/>
                <a:cs typeface="Arial" panose="020B0604020202020204" pitchFamily="34" charset="0"/>
              </a:rPr>
              <a:t>In </a:t>
            </a:r>
            <a:r>
              <a:rPr lang="en-GB" sz="1400" dirty="0">
                <a:latin typeface="Arial" panose="020B0604020202020204" pitchFamily="34" charset="0"/>
                <a:cs typeface="Arial" panose="020B0604020202020204" pitchFamily="34" charset="0"/>
              </a:rPr>
              <a:t>all cases it is always better to have print </a:t>
            </a:r>
            <a:r>
              <a:rPr lang="en-GB" sz="1400" dirty="0" err="1">
                <a:latin typeface="Arial" panose="020B0604020202020204" pitchFamily="34" charset="0"/>
                <a:cs typeface="Arial" panose="020B0604020202020204" pitchFamily="34" charset="0"/>
              </a:rPr>
              <a:t>newsbrands</a:t>
            </a:r>
            <a:r>
              <a:rPr lang="en-GB" sz="1400" dirty="0">
                <a:latin typeface="Arial" panose="020B0604020202020204" pitchFamily="34" charset="0"/>
                <a:cs typeface="Arial" panose="020B0604020202020204" pitchFamily="34" charset="0"/>
              </a:rPr>
              <a:t> in the mix.</a:t>
            </a:r>
          </a:p>
          <a:p>
            <a:pPr>
              <a:defRPr/>
            </a:pPr>
            <a:endParaRPr lang="en-GB" dirty="0" smtClean="0">
              <a:latin typeface="Arial" panose="020B0604020202020204" pitchFamily="34" charset="0"/>
              <a:cs typeface="Arial" panose="020B0604020202020204" pitchFamily="34" charset="0"/>
            </a:endParaRPr>
          </a:p>
          <a:p>
            <a:pPr>
              <a:defRPr/>
            </a:pPr>
            <a:endParaRPr lang="en-GB" dirty="0">
              <a:latin typeface="Arial" panose="020B0604020202020204" pitchFamily="34" charset="0"/>
              <a:cs typeface="Arial" panose="020B0604020202020204" pitchFamily="34" charset="0"/>
            </a:endParaRPr>
          </a:p>
        </p:txBody>
      </p:sp>
      <p:sp>
        <p:nvSpPr>
          <p:cNvPr id="6" name="Rectangle 5"/>
          <p:cNvSpPr/>
          <p:nvPr/>
        </p:nvSpPr>
        <p:spPr>
          <a:xfrm>
            <a:off x="3697111" y="3852333"/>
            <a:ext cx="5446889" cy="129116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US" dirty="0"/>
          </a:p>
        </p:txBody>
      </p:sp>
      <p:grpSp>
        <p:nvGrpSpPr>
          <p:cNvPr id="7" name="Group 6"/>
          <p:cNvGrpSpPr/>
          <p:nvPr/>
        </p:nvGrpSpPr>
        <p:grpSpPr>
          <a:xfrm>
            <a:off x="3766088" y="190697"/>
            <a:ext cx="5028890" cy="4319894"/>
            <a:chOff x="3766088" y="477413"/>
            <a:chExt cx="5028890" cy="4319894"/>
          </a:xfrm>
        </p:grpSpPr>
        <p:grpSp>
          <p:nvGrpSpPr>
            <p:cNvPr id="5" name="Group 4"/>
            <p:cNvGrpSpPr/>
            <p:nvPr/>
          </p:nvGrpSpPr>
          <p:grpSpPr>
            <a:xfrm>
              <a:off x="4918251" y="1772036"/>
              <a:ext cx="3803280" cy="2104103"/>
              <a:chOff x="6557668" y="2318774"/>
              <a:chExt cx="5071040" cy="2805470"/>
            </a:xfrm>
          </p:grpSpPr>
          <p:sp>
            <p:nvSpPr>
              <p:cNvPr id="49" name="Rectangle 48"/>
              <p:cNvSpPr/>
              <p:nvPr/>
            </p:nvSpPr>
            <p:spPr>
              <a:xfrm rot="10800000">
                <a:off x="6557668" y="3973871"/>
                <a:ext cx="1155203" cy="1132866"/>
              </a:xfrm>
              <a:prstGeom prst="rect">
                <a:avLst/>
              </a:prstGeom>
              <a:solidFill>
                <a:srgbClr val="4040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51" name="Rectangle 50"/>
              <p:cNvSpPr/>
              <p:nvPr/>
            </p:nvSpPr>
            <p:spPr>
              <a:xfrm rot="10800000">
                <a:off x="9187118" y="2318774"/>
                <a:ext cx="1155203" cy="2801331"/>
              </a:xfrm>
              <a:prstGeom prst="rect">
                <a:avLst/>
              </a:prstGeom>
              <a:solidFill>
                <a:srgbClr val="8E4A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53" name="Rectangle 52"/>
              <p:cNvSpPr/>
              <p:nvPr/>
            </p:nvSpPr>
            <p:spPr>
              <a:xfrm rot="10800000">
                <a:off x="7891381" y="2834968"/>
                <a:ext cx="1155203" cy="2289276"/>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66" name="Rectangle 65"/>
              <p:cNvSpPr/>
              <p:nvPr/>
            </p:nvSpPr>
            <p:spPr>
              <a:xfrm rot="10800000">
                <a:off x="10473505" y="2859548"/>
                <a:ext cx="1155203" cy="2260558"/>
              </a:xfrm>
              <a:prstGeom prst="rect">
                <a:avLst/>
              </a:prstGeom>
              <a:solidFill>
                <a:srgbClr val="4040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grpSp>
        <p:grpSp>
          <p:nvGrpSpPr>
            <p:cNvPr id="4" name="Group 3"/>
            <p:cNvGrpSpPr/>
            <p:nvPr/>
          </p:nvGrpSpPr>
          <p:grpSpPr>
            <a:xfrm>
              <a:off x="4918253" y="1461096"/>
              <a:ext cx="3803280" cy="1518084"/>
              <a:chOff x="6557670" y="1948128"/>
              <a:chExt cx="5071040" cy="2024112"/>
            </a:xfrm>
          </p:grpSpPr>
          <p:sp>
            <p:nvSpPr>
              <p:cNvPr id="50" name="TextBox 49"/>
              <p:cNvSpPr txBox="1"/>
              <p:nvPr/>
            </p:nvSpPr>
            <p:spPr>
              <a:xfrm>
                <a:off x="6557670" y="3602908"/>
                <a:ext cx="1155203" cy="369332"/>
              </a:xfrm>
              <a:prstGeom prst="rect">
                <a:avLst/>
              </a:prstGeom>
              <a:noFill/>
            </p:spPr>
            <p:txBody>
              <a:bodyPr wrap="square" rtlCol="0">
                <a:spAutoFit/>
              </a:bodyPr>
              <a:lstStyle/>
              <a:p>
                <a:pPr algn="ctr"/>
                <a:r>
                  <a:rPr lang="en-US" sz="1200" dirty="0" smtClean="0">
                    <a:solidFill>
                      <a:prstClr val="black"/>
                    </a:solidFill>
                    <a:latin typeface="Arial Black"/>
                    <a:cs typeface="Arial Black"/>
                  </a:rPr>
                  <a:t>£9.08</a:t>
                </a:r>
                <a:endParaRPr lang="en-US" sz="1200" dirty="0">
                  <a:solidFill>
                    <a:prstClr val="black"/>
                  </a:solidFill>
                  <a:latin typeface="Arial Black"/>
                  <a:cs typeface="Arial Black"/>
                </a:endParaRPr>
              </a:p>
            </p:txBody>
          </p:sp>
          <p:sp>
            <p:nvSpPr>
              <p:cNvPr id="52" name="TextBox 51"/>
              <p:cNvSpPr txBox="1"/>
              <p:nvPr/>
            </p:nvSpPr>
            <p:spPr>
              <a:xfrm>
                <a:off x="9187121" y="1948128"/>
                <a:ext cx="1155203" cy="369332"/>
              </a:xfrm>
              <a:prstGeom prst="rect">
                <a:avLst/>
              </a:prstGeom>
              <a:noFill/>
            </p:spPr>
            <p:txBody>
              <a:bodyPr wrap="square" rtlCol="0">
                <a:spAutoFit/>
              </a:bodyPr>
              <a:lstStyle/>
              <a:p>
                <a:pPr algn="ctr"/>
                <a:r>
                  <a:rPr lang="en-US" sz="1200" dirty="0" smtClean="0">
                    <a:solidFill>
                      <a:prstClr val="black"/>
                    </a:solidFill>
                    <a:latin typeface="Arial Black"/>
                    <a:cs typeface="Arial Black"/>
                  </a:rPr>
                  <a:t>£25.18</a:t>
                </a:r>
                <a:endParaRPr lang="en-US" sz="1200" dirty="0">
                  <a:solidFill>
                    <a:prstClr val="black"/>
                  </a:solidFill>
                  <a:latin typeface="Arial Black"/>
                  <a:cs typeface="Arial Black"/>
                </a:endParaRPr>
              </a:p>
            </p:txBody>
          </p:sp>
          <p:sp>
            <p:nvSpPr>
              <p:cNvPr id="54" name="TextBox 53"/>
              <p:cNvSpPr txBox="1"/>
              <p:nvPr/>
            </p:nvSpPr>
            <p:spPr>
              <a:xfrm>
                <a:off x="7891383" y="2481753"/>
                <a:ext cx="1155203" cy="369332"/>
              </a:xfrm>
              <a:prstGeom prst="rect">
                <a:avLst/>
              </a:prstGeom>
              <a:noFill/>
            </p:spPr>
            <p:txBody>
              <a:bodyPr wrap="square" rtlCol="0">
                <a:spAutoFit/>
              </a:bodyPr>
              <a:lstStyle/>
              <a:p>
                <a:pPr algn="ctr"/>
                <a:r>
                  <a:rPr lang="en-US" sz="1200" dirty="0" smtClean="0">
                    <a:solidFill>
                      <a:prstClr val="black"/>
                    </a:solidFill>
                    <a:latin typeface="Arial Black"/>
                    <a:cs typeface="Arial Black"/>
                  </a:rPr>
                  <a:t>£18.82</a:t>
                </a:r>
                <a:endParaRPr lang="en-US" sz="1200" dirty="0">
                  <a:solidFill>
                    <a:prstClr val="black"/>
                  </a:solidFill>
                  <a:latin typeface="Arial Black"/>
                  <a:cs typeface="Arial Black"/>
                </a:endParaRPr>
              </a:p>
            </p:txBody>
          </p:sp>
          <p:sp>
            <p:nvSpPr>
              <p:cNvPr id="67" name="TextBox 66"/>
              <p:cNvSpPr txBox="1"/>
              <p:nvPr/>
            </p:nvSpPr>
            <p:spPr>
              <a:xfrm>
                <a:off x="10473507" y="2505291"/>
                <a:ext cx="1155203" cy="369332"/>
              </a:xfrm>
              <a:prstGeom prst="rect">
                <a:avLst/>
              </a:prstGeom>
              <a:noFill/>
            </p:spPr>
            <p:txBody>
              <a:bodyPr wrap="square" rtlCol="0">
                <a:spAutoFit/>
              </a:bodyPr>
              <a:lstStyle/>
              <a:p>
                <a:pPr algn="ctr"/>
                <a:r>
                  <a:rPr lang="en-US" sz="1200" dirty="0" smtClean="0">
                    <a:solidFill>
                      <a:prstClr val="black"/>
                    </a:solidFill>
                    <a:latin typeface="Arial Black"/>
                    <a:cs typeface="Arial Black"/>
                  </a:rPr>
                  <a:t>£18.25</a:t>
                </a:r>
                <a:endParaRPr lang="en-US" sz="1200" dirty="0">
                  <a:solidFill>
                    <a:prstClr val="black"/>
                  </a:solidFill>
                  <a:latin typeface="Arial Black"/>
                  <a:cs typeface="Arial Black"/>
                </a:endParaRPr>
              </a:p>
            </p:txBody>
          </p:sp>
        </p:grpSp>
        <p:grpSp>
          <p:nvGrpSpPr>
            <p:cNvPr id="2" name="Group 1"/>
            <p:cNvGrpSpPr/>
            <p:nvPr/>
          </p:nvGrpSpPr>
          <p:grpSpPr>
            <a:xfrm>
              <a:off x="4769809" y="1380651"/>
              <a:ext cx="3951724" cy="2623781"/>
              <a:chOff x="6359745" y="1840868"/>
              <a:chExt cx="5268965" cy="3498375"/>
            </a:xfrm>
          </p:grpSpPr>
          <p:sp>
            <p:nvSpPr>
              <p:cNvPr id="55" name="Rectangle 54"/>
              <p:cNvSpPr/>
              <p:nvPr/>
            </p:nvSpPr>
            <p:spPr>
              <a:xfrm rot="10800000">
                <a:off x="9187121" y="5257629"/>
                <a:ext cx="1155203" cy="81613"/>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56" name="Rectangle 55"/>
              <p:cNvSpPr/>
              <p:nvPr/>
            </p:nvSpPr>
            <p:spPr>
              <a:xfrm rot="10800000">
                <a:off x="7891383" y="5255039"/>
                <a:ext cx="1155203" cy="81613"/>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57" name="Rectangle 56"/>
              <p:cNvSpPr/>
              <p:nvPr/>
            </p:nvSpPr>
            <p:spPr>
              <a:xfrm rot="10800000">
                <a:off x="6557670" y="5257629"/>
                <a:ext cx="1155203" cy="81613"/>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58" name="Straight Connector 57"/>
              <p:cNvCxnSpPr/>
              <p:nvPr/>
            </p:nvCxnSpPr>
            <p:spPr>
              <a:xfrm flipV="1">
                <a:off x="6359745" y="1840868"/>
                <a:ext cx="0" cy="3280788"/>
              </a:xfrm>
              <a:prstGeom prst="line">
                <a:avLst/>
              </a:prstGeom>
              <a:ln w="7620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68" name="Rectangle 67"/>
              <p:cNvSpPr/>
              <p:nvPr/>
            </p:nvSpPr>
            <p:spPr>
              <a:xfrm rot="10800000">
                <a:off x="10473507" y="5257630"/>
                <a:ext cx="1155203" cy="81613"/>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grpSp>
        <p:grpSp>
          <p:nvGrpSpPr>
            <p:cNvPr id="3" name="Group 2"/>
            <p:cNvGrpSpPr/>
            <p:nvPr/>
          </p:nvGrpSpPr>
          <p:grpSpPr>
            <a:xfrm>
              <a:off x="3766088" y="2424788"/>
              <a:ext cx="5028890" cy="2372519"/>
              <a:chOff x="5021451" y="3233051"/>
              <a:chExt cx="6705185" cy="3163359"/>
            </a:xfrm>
          </p:grpSpPr>
          <p:sp>
            <p:nvSpPr>
              <p:cNvPr id="61" name="TextBox 60"/>
              <p:cNvSpPr txBox="1"/>
              <p:nvPr/>
            </p:nvSpPr>
            <p:spPr>
              <a:xfrm>
                <a:off x="5021451" y="3233051"/>
                <a:ext cx="1251388" cy="943848"/>
              </a:xfrm>
              <a:prstGeom prst="rect">
                <a:avLst/>
              </a:prstGeom>
              <a:noFill/>
            </p:spPr>
            <p:txBody>
              <a:bodyPr wrap="square" rtlCol="0">
                <a:spAutoFit/>
              </a:bodyPr>
              <a:lstStyle/>
              <a:p>
                <a:pPr algn="r"/>
                <a:r>
                  <a:rPr lang="en-US" sz="1000" dirty="0">
                    <a:latin typeface="Arial Black"/>
                    <a:cs typeface="Arial Black"/>
                  </a:rPr>
                  <a:t>Total campaign revenue ROI</a:t>
                </a:r>
              </a:p>
            </p:txBody>
          </p:sp>
          <p:sp>
            <p:nvSpPr>
              <p:cNvPr id="62" name="TextBox 61"/>
              <p:cNvSpPr txBox="1"/>
              <p:nvPr/>
            </p:nvSpPr>
            <p:spPr>
              <a:xfrm>
                <a:off x="7835863" y="5351025"/>
                <a:ext cx="1155203" cy="287259"/>
              </a:xfrm>
              <a:prstGeom prst="rect">
                <a:avLst/>
              </a:prstGeom>
              <a:noFill/>
            </p:spPr>
            <p:txBody>
              <a:bodyPr wrap="square" rtlCol="0">
                <a:spAutoFit/>
              </a:bodyPr>
              <a:lstStyle/>
              <a:p>
                <a:pPr algn="ctr"/>
                <a:r>
                  <a:rPr lang="en-US" sz="800" dirty="0">
                    <a:solidFill>
                      <a:prstClr val="black"/>
                    </a:solidFill>
                    <a:latin typeface="Arial Black"/>
                    <a:cs typeface="Arial Black"/>
                  </a:rPr>
                  <a:t>Low 2-20%</a:t>
                </a:r>
              </a:p>
            </p:txBody>
          </p:sp>
          <p:sp>
            <p:nvSpPr>
              <p:cNvPr id="63" name="TextBox 62"/>
              <p:cNvSpPr txBox="1"/>
              <p:nvPr/>
            </p:nvSpPr>
            <p:spPr>
              <a:xfrm>
                <a:off x="9066917" y="5343553"/>
                <a:ext cx="1454115" cy="287259"/>
              </a:xfrm>
              <a:prstGeom prst="rect">
                <a:avLst/>
              </a:prstGeom>
              <a:noFill/>
            </p:spPr>
            <p:txBody>
              <a:bodyPr wrap="square" rtlCol="0">
                <a:spAutoFit/>
              </a:bodyPr>
              <a:lstStyle/>
              <a:p>
                <a:pPr algn="ctr"/>
                <a:r>
                  <a:rPr lang="en-US" sz="800" dirty="0">
                    <a:solidFill>
                      <a:prstClr val="black"/>
                    </a:solidFill>
                    <a:latin typeface="Arial Black"/>
                    <a:cs typeface="Arial Black"/>
                  </a:rPr>
                  <a:t>Medium 20-31%</a:t>
                </a:r>
              </a:p>
            </p:txBody>
          </p:sp>
          <p:sp>
            <p:nvSpPr>
              <p:cNvPr id="64" name="TextBox 63"/>
              <p:cNvSpPr txBox="1"/>
              <p:nvPr/>
            </p:nvSpPr>
            <p:spPr>
              <a:xfrm>
                <a:off x="10375575" y="5322377"/>
                <a:ext cx="1351061" cy="287259"/>
              </a:xfrm>
              <a:prstGeom prst="rect">
                <a:avLst/>
              </a:prstGeom>
              <a:noFill/>
            </p:spPr>
            <p:txBody>
              <a:bodyPr wrap="square" rtlCol="0">
                <a:spAutoFit/>
              </a:bodyPr>
              <a:lstStyle/>
              <a:p>
                <a:pPr algn="ctr"/>
                <a:r>
                  <a:rPr lang="en-US" sz="800" dirty="0">
                    <a:solidFill>
                      <a:prstClr val="black"/>
                    </a:solidFill>
                    <a:latin typeface="Arial Black"/>
                    <a:cs typeface="Arial Black"/>
                  </a:rPr>
                  <a:t>High 31-100%</a:t>
                </a:r>
              </a:p>
            </p:txBody>
          </p:sp>
          <p:sp>
            <p:nvSpPr>
              <p:cNvPr id="65" name="TextBox 64"/>
              <p:cNvSpPr txBox="1"/>
              <p:nvPr/>
            </p:nvSpPr>
            <p:spPr>
              <a:xfrm>
                <a:off x="6557671" y="6068115"/>
                <a:ext cx="5071039" cy="328295"/>
              </a:xfrm>
              <a:prstGeom prst="rect">
                <a:avLst/>
              </a:prstGeom>
              <a:noFill/>
            </p:spPr>
            <p:txBody>
              <a:bodyPr wrap="square" rtlCol="0">
                <a:spAutoFit/>
              </a:bodyPr>
              <a:lstStyle/>
              <a:p>
                <a:pPr algn="ctr"/>
                <a:r>
                  <a:rPr lang="en-US" sz="1000" dirty="0">
                    <a:latin typeface="Arial Black"/>
                    <a:cs typeface="Arial Black"/>
                  </a:rPr>
                  <a:t>Print </a:t>
                </a:r>
                <a:r>
                  <a:rPr lang="en-US" sz="1000" dirty="0" err="1" smtClean="0">
                    <a:latin typeface="Arial Black"/>
                    <a:cs typeface="Arial Black"/>
                  </a:rPr>
                  <a:t>newsbrand</a:t>
                </a:r>
                <a:r>
                  <a:rPr lang="en-US" sz="1000" dirty="0" smtClean="0">
                    <a:latin typeface="Arial Black"/>
                    <a:cs typeface="Arial Black"/>
                  </a:rPr>
                  <a:t> </a:t>
                </a:r>
                <a:r>
                  <a:rPr lang="en-US" sz="1000" dirty="0">
                    <a:latin typeface="Arial Black"/>
                    <a:cs typeface="Arial Black"/>
                  </a:rPr>
                  <a:t>% of total campaign spend in retail</a:t>
                </a:r>
              </a:p>
            </p:txBody>
          </p:sp>
          <p:sp>
            <p:nvSpPr>
              <p:cNvPr id="70" name="TextBox 69"/>
              <p:cNvSpPr txBox="1"/>
              <p:nvPr/>
            </p:nvSpPr>
            <p:spPr>
              <a:xfrm>
                <a:off x="6557671" y="5351025"/>
                <a:ext cx="1155203" cy="615553"/>
              </a:xfrm>
              <a:prstGeom prst="rect">
                <a:avLst/>
              </a:prstGeom>
              <a:noFill/>
            </p:spPr>
            <p:txBody>
              <a:bodyPr wrap="square" rtlCol="0">
                <a:spAutoFit/>
              </a:bodyPr>
              <a:lstStyle/>
              <a:p>
                <a:pPr algn="ctr"/>
                <a:r>
                  <a:rPr lang="en-US" sz="800" dirty="0">
                    <a:solidFill>
                      <a:prstClr val="black"/>
                    </a:solidFill>
                    <a:latin typeface="Arial Black"/>
                    <a:cs typeface="Arial Black"/>
                  </a:rPr>
                  <a:t>No print </a:t>
                </a:r>
                <a:r>
                  <a:rPr lang="en-US" sz="800" dirty="0" err="1">
                    <a:solidFill>
                      <a:prstClr val="black"/>
                    </a:solidFill>
                    <a:latin typeface="Arial Black"/>
                    <a:cs typeface="Arial Black"/>
                  </a:rPr>
                  <a:t>newsbrand</a:t>
                </a:r>
                <a:r>
                  <a:rPr lang="en-US" sz="800" dirty="0">
                    <a:solidFill>
                      <a:prstClr val="black"/>
                    </a:solidFill>
                    <a:latin typeface="Arial Black"/>
                    <a:cs typeface="Arial Black"/>
                  </a:rPr>
                  <a:t> spend</a:t>
                </a:r>
              </a:p>
            </p:txBody>
          </p:sp>
        </p:grpSp>
        <p:sp>
          <p:nvSpPr>
            <p:cNvPr id="12" name="Rectangle 11"/>
            <p:cNvSpPr/>
            <p:nvPr/>
          </p:nvSpPr>
          <p:spPr>
            <a:xfrm>
              <a:off x="5448546" y="477413"/>
              <a:ext cx="1767840" cy="475515"/>
            </a:xfrm>
            <a:prstGeom prst="rect">
              <a:avLst/>
            </a:prstGeom>
            <a:noFill/>
            <a:ln>
              <a:solidFill>
                <a:srgbClr val="8E4A92"/>
              </a:solidFill>
              <a:prstDash val="sysDash"/>
            </a:ln>
          </p:spPr>
          <p:txBody>
            <a:bodyPr wrap="square" lIns="68580" tIns="34290" rIns="68580" bIns="34290">
              <a:spAutoFit/>
            </a:bodyPr>
            <a:lstStyle/>
            <a:p>
              <a:pPr algn="ctr">
                <a:lnSpc>
                  <a:spcPct val="110000"/>
                </a:lnSpc>
              </a:pPr>
              <a:r>
                <a:rPr lang="en-GB" sz="1200" dirty="0" smtClean="0">
                  <a:latin typeface="Arial Black"/>
                  <a:cs typeface="Arial Black"/>
                </a:rPr>
                <a:t>2015 spend levels</a:t>
              </a:r>
              <a:endParaRPr lang="en-GB" sz="1200" dirty="0">
                <a:latin typeface="Arial Black"/>
                <a:cs typeface="Arial Black"/>
              </a:endParaRPr>
            </a:p>
            <a:p>
              <a:pPr algn="ctr">
                <a:lnSpc>
                  <a:spcPct val="110000"/>
                </a:lnSpc>
              </a:pPr>
              <a:r>
                <a:rPr lang="en-GB" sz="1200" dirty="0">
                  <a:latin typeface="Arial Black"/>
                  <a:cs typeface="Arial Black"/>
                </a:rPr>
                <a:t>16.5%</a:t>
              </a:r>
            </a:p>
          </p:txBody>
        </p:sp>
        <p:cxnSp>
          <p:nvCxnSpPr>
            <p:cNvPr id="73" name="Straight Connector 72"/>
            <p:cNvCxnSpPr>
              <a:endCxn id="54" idx="0"/>
            </p:cNvCxnSpPr>
            <p:nvPr/>
          </p:nvCxnSpPr>
          <p:spPr>
            <a:xfrm>
              <a:off x="6351739" y="974651"/>
              <a:ext cx="0" cy="886664"/>
            </a:xfrm>
            <a:prstGeom prst="line">
              <a:avLst/>
            </a:prstGeom>
            <a:ln>
              <a:solidFill>
                <a:srgbClr val="8E4A92"/>
              </a:solidFill>
            </a:ln>
            <a:effectLst/>
          </p:spPr>
          <p:style>
            <a:lnRef idx="2">
              <a:schemeClr val="accent1"/>
            </a:lnRef>
            <a:fillRef idx="0">
              <a:schemeClr val="accent1"/>
            </a:fillRef>
            <a:effectRef idx="1">
              <a:schemeClr val="accent1"/>
            </a:effectRef>
            <a:fontRef idx="minor">
              <a:schemeClr val="tx1"/>
            </a:fontRef>
          </p:style>
        </p:cxnSp>
      </p:grpSp>
      <p:sp>
        <p:nvSpPr>
          <p:cNvPr id="30" name="object 58"/>
          <p:cNvSpPr/>
          <p:nvPr/>
        </p:nvSpPr>
        <p:spPr>
          <a:xfrm>
            <a:off x="1251874" y="4553594"/>
            <a:ext cx="0" cy="0"/>
          </a:xfrm>
          <a:custGeom>
            <a:avLst/>
            <a:gdLst/>
            <a:ahLst/>
            <a:cxnLst/>
            <a:rect l="l" t="t" r="r" b="b"/>
            <a:pathLst>
              <a:path>
                <a:moveTo>
                  <a:pt x="0" y="0"/>
                </a:moveTo>
                <a:lnTo>
                  <a:pt x="0" y="0"/>
                </a:lnTo>
              </a:path>
            </a:pathLst>
          </a:custGeom>
          <a:ln w="25400">
            <a:solidFill>
              <a:srgbClr val="000000"/>
            </a:solidFill>
          </a:ln>
        </p:spPr>
        <p:txBody>
          <a:bodyPr wrap="square" lIns="0" tIns="0" rIns="0" bIns="0" rtlCol="0"/>
          <a:lstStyle/>
          <a:p>
            <a:endParaRPr dirty="0"/>
          </a:p>
        </p:txBody>
      </p:sp>
      <p:sp>
        <p:nvSpPr>
          <p:cNvPr id="33" name="object 59"/>
          <p:cNvSpPr/>
          <p:nvPr/>
        </p:nvSpPr>
        <p:spPr>
          <a:xfrm>
            <a:off x="2960783" y="4553594"/>
            <a:ext cx="0" cy="0"/>
          </a:xfrm>
          <a:custGeom>
            <a:avLst/>
            <a:gdLst/>
            <a:ahLst/>
            <a:cxnLst/>
            <a:rect l="l" t="t" r="r" b="b"/>
            <a:pathLst>
              <a:path>
                <a:moveTo>
                  <a:pt x="0" y="0"/>
                </a:moveTo>
                <a:lnTo>
                  <a:pt x="0" y="0"/>
                </a:lnTo>
              </a:path>
            </a:pathLst>
          </a:custGeom>
          <a:ln w="25400">
            <a:solidFill>
              <a:srgbClr val="000000"/>
            </a:solidFill>
          </a:ln>
        </p:spPr>
        <p:txBody>
          <a:bodyPr wrap="square" lIns="0" tIns="0" rIns="0" bIns="0" rtlCol="0"/>
          <a:lstStyle/>
          <a:p>
            <a:endParaRPr/>
          </a:p>
        </p:txBody>
      </p:sp>
      <p:sp>
        <p:nvSpPr>
          <p:cNvPr id="34" name="object 32"/>
          <p:cNvSpPr/>
          <p:nvPr/>
        </p:nvSpPr>
        <p:spPr>
          <a:xfrm>
            <a:off x="1286131" y="3302083"/>
            <a:ext cx="0" cy="0"/>
          </a:xfrm>
          <a:custGeom>
            <a:avLst/>
            <a:gdLst/>
            <a:ahLst/>
            <a:cxnLst/>
            <a:rect l="l" t="t" r="r" b="b"/>
            <a:pathLst>
              <a:path>
                <a:moveTo>
                  <a:pt x="0" y="0"/>
                </a:moveTo>
                <a:lnTo>
                  <a:pt x="0" y="0"/>
                </a:lnTo>
              </a:path>
            </a:pathLst>
          </a:custGeom>
          <a:ln w="25400">
            <a:solidFill>
              <a:srgbClr val="000000"/>
            </a:solidFill>
          </a:ln>
        </p:spPr>
        <p:txBody>
          <a:bodyPr wrap="square" lIns="0" tIns="0" rIns="0" bIns="0" rtlCol="0"/>
          <a:lstStyle/>
          <a:p>
            <a:endParaRPr/>
          </a:p>
        </p:txBody>
      </p:sp>
      <p:sp>
        <p:nvSpPr>
          <p:cNvPr id="35" name="object 33"/>
          <p:cNvSpPr/>
          <p:nvPr/>
        </p:nvSpPr>
        <p:spPr>
          <a:xfrm>
            <a:off x="1582930" y="3005284"/>
            <a:ext cx="0" cy="0"/>
          </a:xfrm>
          <a:custGeom>
            <a:avLst/>
            <a:gdLst/>
            <a:ahLst/>
            <a:cxnLst/>
            <a:rect l="l" t="t" r="r" b="b"/>
            <a:pathLst>
              <a:path>
                <a:moveTo>
                  <a:pt x="0" y="0"/>
                </a:moveTo>
                <a:lnTo>
                  <a:pt x="0" y="0"/>
                </a:lnTo>
              </a:path>
            </a:pathLst>
          </a:custGeom>
          <a:ln w="25400">
            <a:solidFill>
              <a:srgbClr val="000000"/>
            </a:solidFill>
          </a:ln>
        </p:spPr>
        <p:txBody>
          <a:bodyPr wrap="square" lIns="0" tIns="0" rIns="0" bIns="0" rtlCol="0"/>
          <a:lstStyle/>
          <a:p>
            <a:endParaRPr/>
          </a:p>
        </p:txBody>
      </p:sp>
      <p:sp>
        <p:nvSpPr>
          <p:cNvPr id="36" name="object 34"/>
          <p:cNvSpPr/>
          <p:nvPr/>
        </p:nvSpPr>
        <p:spPr>
          <a:xfrm>
            <a:off x="1879730" y="3302083"/>
            <a:ext cx="0" cy="0"/>
          </a:xfrm>
          <a:custGeom>
            <a:avLst/>
            <a:gdLst/>
            <a:ahLst/>
            <a:cxnLst/>
            <a:rect l="l" t="t" r="r" b="b"/>
            <a:pathLst>
              <a:path>
                <a:moveTo>
                  <a:pt x="0" y="0"/>
                </a:moveTo>
                <a:lnTo>
                  <a:pt x="0" y="0"/>
                </a:lnTo>
              </a:path>
            </a:pathLst>
          </a:custGeom>
          <a:ln w="25400">
            <a:solidFill>
              <a:srgbClr val="000000"/>
            </a:solidFill>
          </a:ln>
        </p:spPr>
        <p:txBody>
          <a:bodyPr wrap="square" lIns="0" tIns="0" rIns="0" bIns="0" rtlCol="0"/>
          <a:lstStyle/>
          <a:p>
            <a:endParaRPr/>
          </a:p>
        </p:txBody>
      </p:sp>
      <p:sp>
        <p:nvSpPr>
          <p:cNvPr id="37" name="object 35"/>
          <p:cNvSpPr/>
          <p:nvPr/>
        </p:nvSpPr>
        <p:spPr>
          <a:xfrm>
            <a:off x="1582930" y="3598882"/>
            <a:ext cx="0" cy="0"/>
          </a:xfrm>
          <a:custGeom>
            <a:avLst/>
            <a:gdLst/>
            <a:ahLst/>
            <a:cxnLst/>
            <a:rect l="l" t="t" r="r" b="b"/>
            <a:pathLst>
              <a:path>
                <a:moveTo>
                  <a:pt x="0" y="0"/>
                </a:moveTo>
                <a:lnTo>
                  <a:pt x="0" y="0"/>
                </a:lnTo>
              </a:path>
            </a:pathLst>
          </a:custGeom>
          <a:ln w="25400">
            <a:solidFill>
              <a:srgbClr val="000000"/>
            </a:solidFill>
          </a:ln>
        </p:spPr>
        <p:txBody>
          <a:bodyPr wrap="square" lIns="0" tIns="0" rIns="0" bIns="0" rtlCol="0"/>
          <a:lstStyle/>
          <a:p>
            <a:endParaRPr/>
          </a:p>
        </p:txBody>
      </p:sp>
      <p:sp>
        <p:nvSpPr>
          <p:cNvPr id="38" name="object 38"/>
          <p:cNvSpPr/>
          <p:nvPr/>
        </p:nvSpPr>
        <p:spPr>
          <a:xfrm>
            <a:off x="1335428" y="3091499"/>
            <a:ext cx="0" cy="0"/>
          </a:xfrm>
          <a:custGeom>
            <a:avLst/>
            <a:gdLst/>
            <a:ahLst/>
            <a:cxnLst/>
            <a:rect l="l" t="t" r="r" b="b"/>
            <a:pathLst>
              <a:path>
                <a:moveTo>
                  <a:pt x="0" y="0"/>
                </a:moveTo>
                <a:lnTo>
                  <a:pt x="0" y="0"/>
                </a:lnTo>
              </a:path>
            </a:pathLst>
          </a:custGeom>
          <a:ln w="25400">
            <a:solidFill>
              <a:srgbClr val="000000"/>
            </a:solidFill>
          </a:ln>
        </p:spPr>
        <p:txBody>
          <a:bodyPr wrap="square" lIns="0" tIns="0" rIns="0" bIns="0" rtlCol="0"/>
          <a:lstStyle/>
          <a:p>
            <a:endParaRPr/>
          </a:p>
        </p:txBody>
      </p:sp>
      <p:grpSp>
        <p:nvGrpSpPr>
          <p:cNvPr id="40" name="Group 39"/>
          <p:cNvGrpSpPr/>
          <p:nvPr/>
        </p:nvGrpSpPr>
        <p:grpSpPr>
          <a:xfrm>
            <a:off x="-13439" y="0"/>
            <a:ext cx="3339042" cy="939106"/>
            <a:chOff x="508000" y="1098743"/>
            <a:chExt cx="5462588" cy="1536353"/>
          </a:xfrm>
        </p:grpSpPr>
        <p:pic>
          <p:nvPicPr>
            <p:cNvPr id="41" name="Picture 40" descr="retai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00" y="1098743"/>
              <a:ext cx="5462588" cy="1536353"/>
            </a:xfrm>
            <a:prstGeom prst="rect">
              <a:avLst/>
            </a:prstGeom>
          </p:spPr>
        </p:pic>
        <p:sp>
          <p:nvSpPr>
            <p:cNvPr id="42" name="TextBox 41"/>
            <p:cNvSpPr txBox="1"/>
            <p:nvPr/>
          </p:nvSpPr>
          <p:spPr>
            <a:xfrm>
              <a:off x="954088" y="1669316"/>
              <a:ext cx="3603625" cy="492443"/>
            </a:xfrm>
            <a:prstGeom prst="rect">
              <a:avLst/>
            </a:prstGeom>
            <a:noFill/>
          </p:spPr>
          <p:txBody>
            <a:bodyPr wrap="square" rtlCol="0">
              <a:spAutoFit/>
            </a:bodyPr>
            <a:lstStyle/>
            <a:p>
              <a:r>
                <a:rPr lang="en-US" dirty="0">
                  <a:solidFill>
                    <a:schemeClr val="bg1"/>
                  </a:solidFill>
                  <a:latin typeface="Arial Black"/>
                  <a:cs typeface="Arial Black"/>
                </a:rPr>
                <a:t>Retail</a:t>
              </a:r>
            </a:p>
          </p:txBody>
        </p:sp>
      </p:grpSp>
      <p:cxnSp>
        <p:nvCxnSpPr>
          <p:cNvPr id="43" name="Straight Connector 42"/>
          <p:cNvCxnSpPr/>
          <p:nvPr/>
        </p:nvCxnSpPr>
        <p:spPr>
          <a:xfrm>
            <a:off x="266051" y="978959"/>
            <a:ext cx="2876021" cy="0"/>
          </a:xfrm>
          <a:prstGeom prst="line">
            <a:avLst/>
          </a:prstGeom>
          <a:ln w="9525" cmpd="sng">
            <a:solidFill>
              <a:schemeClr val="bg1"/>
            </a:solidFill>
            <a:prstDash val="dot"/>
          </a:ln>
          <a:effectLst/>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0" y="4620230"/>
            <a:ext cx="9144000" cy="634929"/>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a:ea typeface="+mn-ea"/>
              <a:cs typeface="+mn-cs"/>
            </a:endParaRPr>
          </a:p>
        </p:txBody>
      </p:sp>
      <p:pic>
        <p:nvPicPr>
          <p:cNvPr id="60" name="Picture 59" descr="Benchmarketing blue with grey logo.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8908" y="4756224"/>
            <a:ext cx="1281761" cy="173211"/>
          </a:xfrm>
          <a:prstGeom prst="rect">
            <a:avLst/>
          </a:prstGeom>
        </p:spPr>
      </p:pic>
      <p:pic>
        <p:nvPicPr>
          <p:cNvPr id="69" name="Picture 68" descr="Newsworks_MasterLog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5342" y="4650002"/>
            <a:ext cx="401276" cy="372370"/>
          </a:xfrm>
          <a:prstGeom prst="rect">
            <a:avLst/>
          </a:prstGeom>
        </p:spPr>
      </p:pic>
      <p:sp>
        <p:nvSpPr>
          <p:cNvPr id="71" name="Rectangle 70"/>
          <p:cNvSpPr/>
          <p:nvPr/>
        </p:nvSpPr>
        <p:spPr>
          <a:xfrm>
            <a:off x="3574384" y="4879237"/>
            <a:ext cx="5455218" cy="215444"/>
          </a:xfrm>
          <a:prstGeom prst="rect">
            <a:avLst/>
          </a:prstGeom>
        </p:spPr>
        <p:txBody>
          <a:bodyPr wrap="square">
            <a:spAutoFit/>
          </a:bodyPr>
          <a:lstStyle/>
          <a:p>
            <a:pPr algn="r">
              <a:defRPr/>
            </a:pPr>
            <a:r>
              <a:rPr lang="en-GB" sz="800" dirty="0" smtClean="0">
                <a:solidFill>
                  <a:prstClr val="black"/>
                </a:solidFill>
                <a:latin typeface="Arial"/>
                <a:cs typeface="Arial"/>
              </a:rPr>
              <a:t>Source: </a:t>
            </a:r>
            <a:r>
              <a:rPr lang="en-GB" sz="800" dirty="0">
                <a:latin typeface="Arial"/>
                <a:cs typeface="Arial"/>
              </a:rPr>
              <a:t>Benchmarketing/Brand Science Results Vaults 2011 to 2015 – excludes outliers and incomplete models</a:t>
            </a:r>
          </a:p>
        </p:txBody>
      </p:sp>
    </p:spTree>
    <p:extLst>
      <p:ext uri="{BB962C8B-B14F-4D97-AF65-F5344CB8AC3E}">
        <p14:creationId xmlns:p14="http://schemas.microsoft.com/office/powerpoint/2010/main" val="4268008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83268" y="961351"/>
            <a:ext cx="2552431" cy="1528332"/>
            <a:chOff x="8111023" y="1281800"/>
            <a:chExt cx="3403241" cy="2037776"/>
          </a:xfrm>
        </p:grpSpPr>
        <p:sp>
          <p:nvSpPr>
            <p:cNvPr id="5" name="object 5"/>
            <p:cNvSpPr txBox="1"/>
            <p:nvPr/>
          </p:nvSpPr>
          <p:spPr>
            <a:xfrm>
              <a:off x="8111023" y="1281800"/>
              <a:ext cx="865505" cy="1546860"/>
            </a:xfrm>
            <a:prstGeom prst="rect">
              <a:avLst/>
            </a:prstGeom>
          </p:spPr>
          <p:txBody>
            <a:bodyPr vert="horz" wrap="square" lIns="0" tIns="0" rIns="0" bIns="0" rtlCol="0">
              <a:spAutoFit/>
            </a:bodyPr>
            <a:lstStyle/>
            <a:p>
              <a:pPr marL="9525" defTabSz="342900"/>
              <a:r>
                <a:rPr sz="7400" b="1" spc="4" dirty="0">
                  <a:solidFill>
                    <a:srgbClr val="E00034"/>
                  </a:solidFill>
                  <a:latin typeface="Arial Black"/>
                  <a:cs typeface="Arial Black"/>
                </a:rPr>
                <a:t>3</a:t>
              </a:r>
              <a:endParaRPr sz="7400" dirty="0">
                <a:solidFill>
                  <a:srgbClr val="E00034"/>
                </a:solidFill>
                <a:latin typeface="Arial Black"/>
                <a:cs typeface="Arial Black"/>
              </a:endParaRPr>
            </a:p>
          </p:txBody>
        </p:sp>
        <p:sp>
          <p:nvSpPr>
            <p:cNvPr id="11" name="object 11"/>
            <p:cNvSpPr/>
            <p:nvPr/>
          </p:nvSpPr>
          <p:spPr>
            <a:xfrm>
              <a:off x="8123999" y="2706103"/>
              <a:ext cx="3390265" cy="162560"/>
            </a:xfrm>
            <a:custGeom>
              <a:avLst/>
              <a:gdLst/>
              <a:ahLst/>
              <a:cxnLst/>
              <a:rect l="l" t="t" r="r" b="b"/>
              <a:pathLst>
                <a:path w="3390265" h="162560">
                  <a:moveTo>
                    <a:pt x="0" y="162001"/>
                  </a:moveTo>
                  <a:lnTo>
                    <a:pt x="3389998" y="162001"/>
                  </a:lnTo>
                  <a:lnTo>
                    <a:pt x="3389998" y="0"/>
                  </a:lnTo>
                  <a:lnTo>
                    <a:pt x="0" y="0"/>
                  </a:lnTo>
                  <a:lnTo>
                    <a:pt x="0" y="162001"/>
                  </a:lnTo>
                  <a:close/>
                </a:path>
              </a:pathLst>
            </a:custGeom>
            <a:solidFill>
              <a:srgbClr val="E00034"/>
            </a:solidFill>
          </p:spPr>
          <p:txBody>
            <a:bodyPr wrap="square" lIns="0" tIns="0" rIns="0" bIns="0" rtlCol="0"/>
            <a:lstStyle/>
            <a:p>
              <a:pPr defTabSz="342900"/>
              <a:endParaRPr dirty="0">
                <a:solidFill>
                  <a:prstClr val="black"/>
                </a:solidFill>
              </a:endParaRPr>
            </a:p>
          </p:txBody>
        </p:sp>
        <p:sp>
          <p:nvSpPr>
            <p:cNvPr id="12" name="object 8"/>
            <p:cNvSpPr txBox="1"/>
            <p:nvPr/>
          </p:nvSpPr>
          <p:spPr>
            <a:xfrm>
              <a:off x="8200970" y="2950244"/>
              <a:ext cx="3103245" cy="369332"/>
            </a:xfrm>
            <a:prstGeom prst="rect">
              <a:avLst/>
            </a:prstGeom>
          </p:spPr>
          <p:txBody>
            <a:bodyPr vert="horz" wrap="square" lIns="0" tIns="0" rIns="0" bIns="0" rtlCol="0">
              <a:spAutoFit/>
            </a:bodyPr>
            <a:lstStyle/>
            <a:p>
              <a:pPr marL="9525" marR="3810" defTabSz="342900"/>
              <a:r>
                <a:rPr lang="en-GB" spc="-4" dirty="0" smtClean="0">
                  <a:solidFill>
                    <a:prstClr val="black"/>
                  </a:solidFill>
                  <a:latin typeface="Arial"/>
                  <a:cs typeface="Arial"/>
                </a:rPr>
                <a:t>Budget optimisation</a:t>
              </a:r>
              <a:endParaRPr dirty="0">
                <a:solidFill>
                  <a:prstClr val="black"/>
                </a:solidFill>
                <a:latin typeface="Arial"/>
                <a:cs typeface="Arial"/>
              </a:endParaRPr>
            </a:p>
          </p:txBody>
        </p:sp>
      </p:grpSp>
      <p:pic>
        <p:nvPicPr>
          <p:cNvPr id="16" name="Picture 15" descr="Benchmarketing blue with grey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908" y="4756224"/>
            <a:ext cx="1281761" cy="173211"/>
          </a:xfrm>
          <a:prstGeom prst="rect">
            <a:avLst/>
          </a:prstGeom>
        </p:spPr>
      </p:pic>
      <p:pic>
        <p:nvPicPr>
          <p:cNvPr id="17" name="Picture 16" descr="Newsworks_Maste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342" y="4650002"/>
            <a:ext cx="401276" cy="372370"/>
          </a:xfrm>
          <a:prstGeom prst="rect">
            <a:avLst/>
          </a:prstGeom>
        </p:spPr>
      </p:pic>
      <p:sp>
        <p:nvSpPr>
          <p:cNvPr id="18" name="Title 1"/>
          <p:cNvSpPr txBox="1">
            <a:spLocks/>
          </p:cNvSpPr>
          <p:nvPr/>
        </p:nvSpPr>
        <p:spPr>
          <a:xfrm>
            <a:off x="361092" y="221467"/>
            <a:ext cx="8611286" cy="430887"/>
          </a:xfrm>
          <a:prstGeom prst="rect">
            <a:avLst/>
          </a:prstGeom>
        </p:spPr>
        <p:txBody>
          <a:bodyPr vert="horz" wrap="square" lIns="0" tIns="0" rIns="0" bIns="0" rtlCol="0">
            <a:spAutoFit/>
          </a:bodyPr>
          <a:lstStyle>
            <a:defPPr>
              <a:defRPr lang="en-US"/>
            </a:defPPr>
            <a:lvl1pPr marL="9525" defTabSz="342900">
              <a:defRPr sz="7400" b="1" spc="4">
                <a:solidFill>
                  <a:srgbClr val="E00034"/>
                </a:solidFill>
                <a:latin typeface="Arial Black"/>
                <a:cs typeface="Arial Black"/>
              </a:defRPr>
            </a:lvl1pPr>
          </a:lstStyle>
          <a:p>
            <a:r>
              <a:rPr lang="en-GB" sz="2800" dirty="0"/>
              <a:t>The ROI study: methodology</a:t>
            </a:r>
            <a:endParaRPr lang="en-US" sz="2800" dirty="0"/>
          </a:p>
        </p:txBody>
      </p:sp>
    </p:spTree>
    <p:extLst>
      <p:ext uri="{BB962C8B-B14F-4D97-AF65-F5344CB8AC3E}">
        <p14:creationId xmlns:p14="http://schemas.microsoft.com/office/powerpoint/2010/main" val="1781596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0" y="4523213"/>
            <a:ext cx="9144000" cy="62803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a:ea typeface="+mn-ea"/>
              <a:cs typeface="+mn-cs"/>
            </a:endParaRPr>
          </a:p>
        </p:txBody>
      </p:sp>
      <p:pic>
        <p:nvPicPr>
          <p:cNvPr id="51" name="Picture 50" descr="Benchmarketing blue with grey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908" y="4756224"/>
            <a:ext cx="1281761" cy="173211"/>
          </a:xfrm>
          <a:prstGeom prst="rect">
            <a:avLst/>
          </a:prstGeom>
        </p:spPr>
      </p:pic>
      <p:pic>
        <p:nvPicPr>
          <p:cNvPr id="52" name="Picture 51" descr="Newsworks_Maste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342" y="4650002"/>
            <a:ext cx="401276" cy="372370"/>
          </a:xfrm>
          <a:prstGeom prst="rect">
            <a:avLst/>
          </a:prstGeom>
        </p:spPr>
      </p:pic>
      <p:sp>
        <p:nvSpPr>
          <p:cNvPr id="57" name="Rectangle 56"/>
          <p:cNvSpPr/>
          <p:nvPr/>
        </p:nvSpPr>
        <p:spPr>
          <a:xfrm>
            <a:off x="3761422" y="4879237"/>
            <a:ext cx="5455218" cy="215444"/>
          </a:xfrm>
          <a:prstGeom prst="rect">
            <a:avLst/>
          </a:prstGeom>
        </p:spPr>
        <p:txBody>
          <a:bodyPr wrap="square">
            <a:spAutoFit/>
          </a:bodyPr>
          <a:lstStyle/>
          <a:p>
            <a:pPr algn="r">
              <a:defRPr/>
            </a:pPr>
            <a:r>
              <a:rPr lang="en-GB" sz="800" dirty="0" smtClean="0">
                <a:solidFill>
                  <a:prstClr val="black"/>
                </a:solidFill>
                <a:latin typeface="Arial"/>
                <a:cs typeface="Arial"/>
              </a:rPr>
              <a:t>Source: </a:t>
            </a:r>
            <a:r>
              <a:rPr lang="en-GB" sz="800" dirty="0">
                <a:latin typeface="Arial"/>
                <a:cs typeface="Arial"/>
              </a:rPr>
              <a:t>Benchmarketing/Brand Science Results Vaults 2011 to 2015 – excludes outliers and incomplete models</a:t>
            </a:r>
          </a:p>
        </p:txBody>
      </p:sp>
      <p:sp>
        <p:nvSpPr>
          <p:cNvPr id="2" name="Rectangle 1"/>
          <p:cNvSpPr/>
          <p:nvPr/>
        </p:nvSpPr>
        <p:spPr>
          <a:xfrm>
            <a:off x="-1" y="656745"/>
            <a:ext cx="3761423" cy="4952318"/>
          </a:xfrm>
          <a:prstGeom prst="rect">
            <a:avLst/>
          </a:prstGeom>
        </p:spPr>
        <p:txBody>
          <a:bodyPr wrap="square">
            <a:spAutoFit/>
          </a:bodyPr>
          <a:lstStyle/>
          <a:p>
            <a:pPr marL="176213" indent="-174625">
              <a:lnSpc>
                <a:spcPct val="114000"/>
              </a:lnSpc>
              <a:spcAft>
                <a:spcPts val="600"/>
              </a:spcAft>
              <a:buFont typeface="Arial" panose="020B0604020202020204" pitchFamily="34" charset="0"/>
              <a:buChar char="•"/>
              <a:defRPr/>
            </a:pPr>
            <a:r>
              <a:rPr lang="en-GB" sz="1300" dirty="0">
                <a:latin typeface="Arial" panose="020B0604020202020204" pitchFamily="34" charset="0"/>
                <a:cs typeface="Arial" panose="020B0604020202020204" pitchFamily="34" charset="0"/>
              </a:rPr>
              <a:t>The data </a:t>
            </a:r>
            <a:r>
              <a:rPr lang="en-GB" sz="1300" dirty="0" smtClean="0">
                <a:latin typeface="Arial" panose="020B0604020202020204" pitchFamily="34" charset="0"/>
                <a:cs typeface="Arial" panose="020B0604020202020204" pitchFamily="34" charset="0"/>
              </a:rPr>
              <a:t>from </a:t>
            </a:r>
            <a:r>
              <a:rPr lang="en-GB" sz="1300" dirty="0">
                <a:latin typeface="Arial" panose="020B0604020202020204" pitchFamily="34" charset="0"/>
                <a:cs typeface="Arial" panose="020B0604020202020204" pitchFamily="34" charset="0"/>
              </a:rPr>
              <a:t>the meta analysis allows us to build response curves for each media </a:t>
            </a:r>
            <a:r>
              <a:rPr lang="en-GB" sz="1300" dirty="0" smtClean="0">
                <a:latin typeface="Arial" panose="020B0604020202020204" pitchFamily="34" charset="0"/>
                <a:cs typeface="Arial" panose="020B0604020202020204" pitchFamily="34" charset="0"/>
              </a:rPr>
              <a:t>channel</a:t>
            </a:r>
          </a:p>
          <a:p>
            <a:pPr marL="176213" indent="-174625">
              <a:lnSpc>
                <a:spcPct val="114000"/>
              </a:lnSpc>
              <a:spcAft>
                <a:spcPts val="600"/>
              </a:spcAft>
              <a:buFont typeface="Arial" panose="020B0604020202020204" pitchFamily="34" charset="0"/>
              <a:buChar char="•"/>
              <a:defRPr/>
            </a:pPr>
            <a:r>
              <a:rPr lang="en-GB" sz="1300" dirty="0">
                <a:latin typeface="Arial" panose="020B0604020202020204" pitchFamily="34" charset="0"/>
                <a:cs typeface="Arial" panose="020B0604020202020204" pitchFamily="34" charset="0"/>
              </a:rPr>
              <a:t>This works  by analysing ROIs across data points in each category to generate average response curves</a:t>
            </a:r>
          </a:p>
          <a:p>
            <a:pPr marL="176213" indent="-174625">
              <a:lnSpc>
                <a:spcPct val="114000"/>
              </a:lnSpc>
              <a:spcAft>
                <a:spcPts val="600"/>
              </a:spcAft>
              <a:buFont typeface="Arial" panose="020B0604020202020204" pitchFamily="34" charset="0"/>
              <a:buChar char="•"/>
              <a:defRPr/>
            </a:pPr>
            <a:r>
              <a:rPr lang="en-GB" sz="1300" dirty="0">
                <a:latin typeface="Arial" panose="020B0604020202020204" pitchFamily="34" charset="0"/>
                <a:cs typeface="Arial" panose="020B0604020202020204" pitchFamily="34" charset="0"/>
              </a:rPr>
              <a:t>Curves that “go flat” suggest high diminishing returns and no benefits to spending, unless that curve is flat and above all others</a:t>
            </a:r>
          </a:p>
          <a:p>
            <a:pPr marL="176213" indent="-174625">
              <a:lnSpc>
                <a:spcPct val="114000"/>
              </a:lnSpc>
              <a:spcAft>
                <a:spcPts val="600"/>
              </a:spcAft>
              <a:buFont typeface="Arial" panose="020B0604020202020204" pitchFamily="34" charset="0"/>
              <a:buChar char="•"/>
              <a:defRPr/>
            </a:pPr>
            <a:r>
              <a:rPr lang="en-GB" sz="1300" dirty="0">
                <a:latin typeface="Arial" panose="020B0604020202020204" pitchFamily="34" charset="0"/>
                <a:cs typeface="Arial" panose="020B0604020202020204" pitchFamily="34" charset="0"/>
              </a:rPr>
              <a:t>We can take an annual budget and optimise the overall ROI for the spend, by changing the mix</a:t>
            </a:r>
          </a:p>
          <a:p>
            <a:pPr marL="176213" indent="-174625">
              <a:lnSpc>
                <a:spcPct val="114000"/>
              </a:lnSpc>
              <a:spcAft>
                <a:spcPts val="600"/>
              </a:spcAft>
              <a:buFont typeface="Arial" panose="020B0604020202020204" pitchFamily="34" charset="0"/>
              <a:buChar char="•"/>
              <a:defRPr/>
            </a:pPr>
            <a:r>
              <a:rPr lang="en-GB" sz="1300" dirty="0">
                <a:latin typeface="Arial" panose="020B0604020202020204" pitchFamily="34" charset="0"/>
                <a:cs typeface="Arial" panose="020B0604020202020204" pitchFamily="34" charset="0"/>
              </a:rPr>
              <a:t>It’s a simple hill-climbing optimisation that picks the highest and the </a:t>
            </a:r>
            <a:r>
              <a:rPr lang="en-GB" sz="1300" dirty="0" err="1">
                <a:latin typeface="Arial" panose="020B0604020202020204" pitchFamily="34" charset="0"/>
                <a:cs typeface="Arial" panose="020B0604020202020204" pitchFamily="34" charset="0"/>
              </a:rPr>
              <a:t>slopi-est</a:t>
            </a:r>
            <a:r>
              <a:rPr lang="en-GB" sz="1300" dirty="0">
                <a:latin typeface="Arial" panose="020B0604020202020204" pitchFamily="34" charset="0"/>
                <a:cs typeface="Arial" panose="020B0604020202020204" pitchFamily="34" charset="0"/>
              </a:rPr>
              <a:t> points by </a:t>
            </a:r>
            <a:r>
              <a:rPr lang="en-GB" sz="1300" dirty="0" smtClean="0">
                <a:latin typeface="Arial" panose="020B0604020202020204" pitchFamily="34" charset="0"/>
                <a:cs typeface="Arial" panose="020B0604020202020204" pitchFamily="34" charset="0"/>
              </a:rPr>
              <a:t>medium</a:t>
            </a:r>
          </a:p>
          <a:p>
            <a:pPr marL="176213" indent="-174625">
              <a:lnSpc>
                <a:spcPct val="114000"/>
              </a:lnSpc>
              <a:spcAft>
                <a:spcPts val="600"/>
              </a:spcAft>
              <a:buFont typeface="Arial" panose="020B0604020202020204" pitchFamily="34" charset="0"/>
              <a:buChar char="•"/>
              <a:defRPr/>
            </a:pPr>
            <a:r>
              <a:rPr lang="en-GB" sz="1300" dirty="0">
                <a:latin typeface="Arial" panose="020B0604020202020204" pitchFamily="34" charset="0"/>
                <a:cs typeface="Arial" panose="020B0604020202020204" pitchFamily="34" charset="0"/>
              </a:rPr>
              <a:t>From the curves we can calculate the optimum media split for any given budget</a:t>
            </a:r>
          </a:p>
          <a:p>
            <a:pPr marL="176213" indent="-174625">
              <a:lnSpc>
                <a:spcPct val="114000"/>
              </a:lnSpc>
              <a:spcAft>
                <a:spcPts val="600"/>
              </a:spcAft>
              <a:buFont typeface="Arial" panose="020B0604020202020204" pitchFamily="34" charset="0"/>
              <a:buChar char="•"/>
              <a:defRPr/>
            </a:pPr>
            <a:endParaRPr lang="en-GB" sz="1300" dirty="0">
              <a:latin typeface="Arial" panose="020B0604020202020204" pitchFamily="34" charset="0"/>
              <a:cs typeface="Arial" panose="020B0604020202020204" pitchFamily="34" charset="0"/>
            </a:endParaRPr>
          </a:p>
          <a:p>
            <a:pPr marL="176213" indent="-174625">
              <a:lnSpc>
                <a:spcPct val="111000"/>
              </a:lnSpc>
              <a:buFont typeface="Arial" panose="020B0604020202020204" pitchFamily="34" charset="0"/>
              <a:buChar char="•"/>
              <a:defRPr/>
            </a:pPr>
            <a:endParaRPr lang="en-GB" sz="1300" dirty="0">
              <a:latin typeface="Arial" panose="020B0604020202020204" pitchFamily="34" charset="0"/>
              <a:cs typeface="Arial" panose="020B0604020202020204" pitchFamily="34" charset="0"/>
            </a:endParaRPr>
          </a:p>
          <a:p>
            <a:pPr marL="176213" indent="-174625">
              <a:lnSpc>
                <a:spcPct val="111000"/>
              </a:lnSpc>
              <a:buFont typeface="Arial" panose="020B0604020202020204" pitchFamily="34" charset="0"/>
              <a:buChar char="•"/>
              <a:defRPr/>
            </a:pPr>
            <a:endParaRPr lang="en-GB" sz="1300" dirty="0">
              <a:latin typeface="Arial" panose="020B0604020202020204" pitchFamily="34" charset="0"/>
              <a:cs typeface="Arial" panose="020B0604020202020204" pitchFamily="34" charset="0"/>
            </a:endParaRPr>
          </a:p>
        </p:txBody>
      </p:sp>
      <p:sp>
        <p:nvSpPr>
          <p:cNvPr id="61" name="Title 1"/>
          <p:cNvSpPr txBox="1">
            <a:spLocks/>
          </p:cNvSpPr>
          <p:nvPr/>
        </p:nvSpPr>
        <p:spPr>
          <a:xfrm>
            <a:off x="361092" y="221467"/>
            <a:ext cx="8611286" cy="307777"/>
          </a:xfrm>
          <a:prstGeom prst="rect">
            <a:avLst/>
          </a:prstGeom>
        </p:spPr>
        <p:txBody>
          <a:bodyPr vert="horz" wrap="square" lIns="0" tIns="0" rIns="0" bIns="0" rtlCol="0">
            <a:spAutoFit/>
          </a:bodyPr>
          <a:lstStyle>
            <a:defPPr>
              <a:defRPr lang="en-US"/>
            </a:defPPr>
            <a:lvl1pPr marL="9525" defTabSz="342900">
              <a:defRPr sz="7400" b="1" spc="4">
                <a:solidFill>
                  <a:srgbClr val="E00034"/>
                </a:solidFill>
                <a:latin typeface="Arial Black"/>
                <a:cs typeface="Arial Black"/>
              </a:defRPr>
            </a:lvl1pPr>
          </a:lstStyle>
          <a:p>
            <a:r>
              <a:rPr lang="en-GB" sz="2000" dirty="0" smtClean="0"/>
              <a:t>Budget optimisation 1</a:t>
            </a:r>
            <a:endParaRPr lang="en-US" sz="2000" dirty="0"/>
          </a:p>
        </p:txBody>
      </p:sp>
      <p:grpSp>
        <p:nvGrpSpPr>
          <p:cNvPr id="62" name="Group 61"/>
          <p:cNvGrpSpPr/>
          <p:nvPr/>
        </p:nvGrpSpPr>
        <p:grpSpPr>
          <a:xfrm>
            <a:off x="3287109" y="1058396"/>
            <a:ext cx="4020311" cy="3213953"/>
            <a:chOff x="4731475" y="1131191"/>
            <a:chExt cx="4020311" cy="3213953"/>
          </a:xfrm>
        </p:grpSpPr>
        <p:pic>
          <p:nvPicPr>
            <p:cNvPr id="63" name="Picture 62" descr="graph1-02.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76938" y="1192963"/>
              <a:ext cx="2974848" cy="2682240"/>
            </a:xfrm>
            <a:prstGeom prst="rect">
              <a:avLst/>
            </a:prstGeom>
          </p:spPr>
        </p:pic>
        <p:sp>
          <p:nvSpPr>
            <p:cNvPr id="64" name="Rectangle 63"/>
            <p:cNvSpPr/>
            <p:nvPr/>
          </p:nvSpPr>
          <p:spPr>
            <a:xfrm rot="10800000">
              <a:off x="5808764" y="3951655"/>
              <a:ext cx="2739170" cy="6121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65" name="Straight Connector 64"/>
            <p:cNvCxnSpPr/>
            <p:nvPr/>
          </p:nvCxnSpPr>
          <p:spPr>
            <a:xfrm flipV="1">
              <a:off x="5660320" y="1132703"/>
              <a:ext cx="0" cy="2716973"/>
            </a:xfrm>
            <a:prstGeom prst="line">
              <a:avLst/>
            </a:prstGeom>
            <a:ln w="571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4731475" y="2429537"/>
              <a:ext cx="853334" cy="338554"/>
            </a:xfrm>
            <a:prstGeom prst="rect">
              <a:avLst/>
            </a:prstGeom>
            <a:noFill/>
          </p:spPr>
          <p:txBody>
            <a:bodyPr wrap="square" rtlCol="0">
              <a:spAutoFit/>
            </a:bodyPr>
            <a:lstStyle/>
            <a:p>
              <a:pPr algn="r"/>
              <a:r>
                <a:rPr lang="en-US" sz="800" dirty="0" smtClean="0">
                  <a:latin typeface="Arial Black"/>
                  <a:cs typeface="Arial Black"/>
                </a:rPr>
                <a:t>Revenue </a:t>
              </a:r>
              <a:br>
                <a:rPr lang="en-US" sz="800" dirty="0" smtClean="0">
                  <a:latin typeface="Arial Black"/>
                  <a:cs typeface="Arial Black"/>
                </a:rPr>
              </a:br>
              <a:r>
                <a:rPr lang="en-US" sz="800" dirty="0" smtClean="0">
                  <a:latin typeface="Arial Black"/>
                  <a:cs typeface="Arial Black"/>
                </a:rPr>
                <a:t>£m</a:t>
              </a:r>
              <a:endParaRPr lang="en-US" sz="800" dirty="0">
                <a:latin typeface="Arial Black"/>
                <a:cs typeface="Arial Black"/>
              </a:endParaRPr>
            </a:p>
          </p:txBody>
        </p:sp>
        <p:sp>
          <p:nvSpPr>
            <p:cNvPr id="67" name="TextBox 66"/>
            <p:cNvSpPr txBox="1"/>
            <p:nvPr/>
          </p:nvSpPr>
          <p:spPr>
            <a:xfrm>
              <a:off x="6461422" y="4129700"/>
              <a:ext cx="1427892" cy="215444"/>
            </a:xfrm>
            <a:prstGeom prst="rect">
              <a:avLst/>
            </a:prstGeom>
            <a:noFill/>
          </p:spPr>
          <p:txBody>
            <a:bodyPr wrap="square" rtlCol="0">
              <a:spAutoFit/>
            </a:bodyPr>
            <a:lstStyle/>
            <a:p>
              <a:pPr algn="r"/>
              <a:r>
                <a:rPr lang="en-US" sz="800" dirty="0" smtClean="0">
                  <a:latin typeface="Arial Black"/>
                  <a:cs typeface="Arial Black"/>
                </a:rPr>
                <a:t>Media investment £m</a:t>
              </a:r>
              <a:endParaRPr lang="en-US" sz="800" dirty="0">
                <a:latin typeface="Arial Black"/>
                <a:cs typeface="Arial Black"/>
              </a:endParaRPr>
            </a:p>
          </p:txBody>
        </p:sp>
        <p:sp>
          <p:nvSpPr>
            <p:cNvPr id="68" name="TextBox 67"/>
            <p:cNvSpPr txBox="1"/>
            <p:nvPr/>
          </p:nvSpPr>
          <p:spPr>
            <a:xfrm>
              <a:off x="8142906" y="4021978"/>
              <a:ext cx="405028" cy="215444"/>
            </a:xfrm>
            <a:prstGeom prst="rect">
              <a:avLst/>
            </a:prstGeom>
            <a:noFill/>
          </p:spPr>
          <p:txBody>
            <a:bodyPr wrap="square" rtlCol="0">
              <a:spAutoFit/>
            </a:bodyPr>
            <a:lstStyle/>
            <a:p>
              <a:pPr algn="r"/>
              <a:r>
                <a:rPr lang="en-US" sz="800" dirty="0" smtClean="0">
                  <a:latin typeface="Arial Black"/>
                  <a:cs typeface="Arial Black"/>
                </a:rPr>
                <a:t>80</a:t>
              </a:r>
              <a:endParaRPr lang="en-US" sz="800" dirty="0">
                <a:latin typeface="Arial Black"/>
                <a:cs typeface="Arial Black"/>
              </a:endParaRPr>
            </a:p>
          </p:txBody>
        </p:sp>
        <p:sp>
          <p:nvSpPr>
            <p:cNvPr id="69" name="TextBox 68"/>
            <p:cNvSpPr txBox="1"/>
            <p:nvPr/>
          </p:nvSpPr>
          <p:spPr>
            <a:xfrm>
              <a:off x="5371293" y="4012865"/>
              <a:ext cx="244361" cy="215444"/>
            </a:xfrm>
            <a:prstGeom prst="rect">
              <a:avLst/>
            </a:prstGeom>
            <a:noFill/>
          </p:spPr>
          <p:txBody>
            <a:bodyPr wrap="square" rtlCol="0">
              <a:spAutoFit/>
            </a:bodyPr>
            <a:lstStyle/>
            <a:p>
              <a:pPr algn="r"/>
              <a:r>
                <a:rPr lang="en-US" sz="800" dirty="0" smtClean="0">
                  <a:latin typeface="Arial Black"/>
                  <a:cs typeface="Arial Black"/>
                </a:rPr>
                <a:t>0</a:t>
              </a:r>
              <a:endParaRPr lang="en-US" sz="800" dirty="0">
                <a:latin typeface="Arial Black"/>
                <a:cs typeface="Arial Black"/>
              </a:endParaRPr>
            </a:p>
          </p:txBody>
        </p:sp>
        <p:sp>
          <p:nvSpPr>
            <p:cNvPr id="70" name="TextBox 69"/>
            <p:cNvSpPr txBox="1"/>
            <p:nvPr/>
          </p:nvSpPr>
          <p:spPr>
            <a:xfrm>
              <a:off x="5078194" y="1131191"/>
              <a:ext cx="506615" cy="215444"/>
            </a:xfrm>
            <a:prstGeom prst="rect">
              <a:avLst/>
            </a:prstGeom>
            <a:noFill/>
          </p:spPr>
          <p:txBody>
            <a:bodyPr wrap="square" rtlCol="0">
              <a:spAutoFit/>
            </a:bodyPr>
            <a:lstStyle/>
            <a:p>
              <a:pPr algn="r"/>
              <a:r>
                <a:rPr lang="en-US" sz="800" dirty="0" smtClean="0">
                  <a:latin typeface="Arial Black"/>
                  <a:cs typeface="Arial Black"/>
                </a:rPr>
                <a:t>900</a:t>
              </a:r>
              <a:endParaRPr lang="en-US" sz="800" dirty="0">
                <a:latin typeface="Arial Black"/>
                <a:cs typeface="Arial Black"/>
              </a:endParaRPr>
            </a:p>
          </p:txBody>
        </p:sp>
      </p:grpSp>
      <p:grpSp>
        <p:nvGrpSpPr>
          <p:cNvPr id="71" name="Group 70"/>
          <p:cNvGrpSpPr/>
          <p:nvPr/>
        </p:nvGrpSpPr>
        <p:grpSpPr>
          <a:xfrm>
            <a:off x="7375273" y="1312737"/>
            <a:ext cx="1665540" cy="2434789"/>
            <a:chOff x="2919160" y="1306343"/>
            <a:chExt cx="1665540" cy="2434789"/>
          </a:xfrm>
        </p:grpSpPr>
        <p:sp>
          <p:nvSpPr>
            <p:cNvPr id="72" name="Rectangle 71"/>
            <p:cNvSpPr/>
            <p:nvPr/>
          </p:nvSpPr>
          <p:spPr>
            <a:xfrm>
              <a:off x="2919160" y="1346635"/>
              <a:ext cx="135705" cy="135705"/>
            </a:xfrm>
            <a:prstGeom prst="rect">
              <a:avLst/>
            </a:prstGeom>
            <a:solidFill>
              <a:srgbClr val="0D003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3" name="Rectangle 72"/>
            <p:cNvSpPr/>
            <p:nvPr/>
          </p:nvSpPr>
          <p:spPr>
            <a:xfrm>
              <a:off x="2919160" y="1593770"/>
              <a:ext cx="135705" cy="135705"/>
            </a:xfrm>
            <a:prstGeom prst="rect">
              <a:avLst/>
            </a:prstGeom>
            <a:solidFill>
              <a:srgbClr val="9F00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Rectangle 73"/>
            <p:cNvSpPr/>
            <p:nvPr/>
          </p:nvSpPr>
          <p:spPr>
            <a:xfrm>
              <a:off x="2919160" y="2591401"/>
              <a:ext cx="135705" cy="135705"/>
            </a:xfrm>
            <a:prstGeom prst="rect">
              <a:avLst/>
            </a:prstGeom>
            <a:solidFill>
              <a:srgbClr val="32323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Rectangle 74"/>
            <p:cNvSpPr/>
            <p:nvPr/>
          </p:nvSpPr>
          <p:spPr>
            <a:xfrm>
              <a:off x="2919160" y="2828567"/>
              <a:ext cx="135705" cy="135705"/>
            </a:xfrm>
            <a:prstGeom prst="rect">
              <a:avLst/>
            </a:prstGeom>
            <a:solidFill>
              <a:srgbClr val="1800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6" name="Rectangle 75"/>
            <p:cNvSpPr/>
            <p:nvPr/>
          </p:nvSpPr>
          <p:spPr>
            <a:xfrm>
              <a:off x="2919160" y="1849113"/>
              <a:ext cx="135705" cy="135705"/>
            </a:xfrm>
            <a:prstGeom prst="rect">
              <a:avLst/>
            </a:prstGeom>
            <a:solidFill>
              <a:srgbClr val="E07FA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7" name="Rectangle 76"/>
            <p:cNvSpPr/>
            <p:nvPr/>
          </p:nvSpPr>
          <p:spPr>
            <a:xfrm>
              <a:off x="2919160" y="2100583"/>
              <a:ext cx="135705" cy="135705"/>
            </a:xfrm>
            <a:prstGeom prst="rect">
              <a:avLst/>
            </a:prstGeom>
            <a:solidFill>
              <a:srgbClr val="6927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8" name="Rectangle 77"/>
            <p:cNvSpPr/>
            <p:nvPr/>
          </p:nvSpPr>
          <p:spPr>
            <a:xfrm>
              <a:off x="2919160" y="2343986"/>
              <a:ext cx="135705" cy="135705"/>
            </a:xfrm>
            <a:prstGeom prst="rect">
              <a:avLst/>
            </a:prstGeom>
            <a:solidFill>
              <a:srgbClr val="BBC3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9" name="Rectangle 78"/>
            <p:cNvSpPr/>
            <p:nvPr/>
          </p:nvSpPr>
          <p:spPr>
            <a:xfrm>
              <a:off x="2919160" y="3066450"/>
              <a:ext cx="135705" cy="135705"/>
            </a:xfrm>
            <a:prstGeom prst="rect">
              <a:avLst/>
            </a:prstGeom>
            <a:solidFill>
              <a:srgbClr val="91D25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0" name="Rectangle 79"/>
            <p:cNvSpPr/>
            <p:nvPr/>
          </p:nvSpPr>
          <p:spPr>
            <a:xfrm>
              <a:off x="2919160" y="3323995"/>
              <a:ext cx="135705" cy="135705"/>
            </a:xfrm>
            <a:prstGeom prst="rect">
              <a:avLst/>
            </a:prstGeom>
            <a:solidFill>
              <a:srgbClr val="228CC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1" name="Rectangle 80"/>
            <p:cNvSpPr/>
            <p:nvPr/>
          </p:nvSpPr>
          <p:spPr>
            <a:xfrm>
              <a:off x="2919160" y="3558178"/>
              <a:ext cx="135705" cy="135705"/>
            </a:xfrm>
            <a:prstGeom prst="rect">
              <a:avLst/>
            </a:prstGeom>
            <a:solidFill>
              <a:srgbClr val="AA450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2" name="TextBox 81"/>
            <p:cNvSpPr txBox="1"/>
            <p:nvPr/>
          </p:nvSpPr>
          <p:spPr>
            <a:xfrm>
              <a:off x="3054865" y="1306343"/>
              <a:ext cx="1218685" cy="215444"/>
            </a:xfrm>
            <a:prstGeom prst="rect">
              <a:avLst/>
            </a:prstGeom>
            <a:noFill/>
          </p:spPr>
          <p:txBody>
            <a:bodyPr wrap="square" rtlCol="0">
              <a:spAutoFit/>
            </a:bodyPr>
            <a:lstStyle/>
            <a:p>
              <a:r>
                <a:rPr lang="en-US" sz="800" dirty="0" smtClean="0">
                  <a:latin typeface="Arial Black"/>
                  <a:cs typeface="Arial Black"/>
                </a:rPr>
                <a:t>Online Display</a:t>
              </a:r>
              <a:endParaRPr lang="en-US" sz="800" dirty="0">
                <a:latin typeface="Arial Black"/>
                <a:cs typeface="Arial Black"/>
              </a:endParaRPr>
            </a:p>
          </p:txBody>
        </p:sp>
        <p:sp>
          <p:nvSpPr>
            <p:cNvPr id="83" name="TextBox 82"/>
            <p:cNvSpPr txBox="1"/>
            <p:nvPr/>
          </p:nvSpPr>
          <p:spPr>
            <a:xfrm>
              <a:off x="3054865" y="1538624"/>
              <a:ext cx="506615" cy="215444"/>
            </a:xfrm>
            <a:prstGeom prst="rect">
              <a:avLst/>
            </a:prstGeom>
            <a:noFill/>
          </p:spPr>
          <p:txBody>
            <a:bodyPr wrap="square" rtlCol="0">
              <a:spAutoFit/>
            </a:bodyPr>
            <a:lstStyle/>
            <a:p>
              <a:r>
                <a:rPr lang="en-US" sz="800" dirty="0" smtClean="0">
                  <a:latin typeface="Arial Black"/>
                  <a:cs typeface="Arial Black"/>
                </a:rPr>
                <a:t>TV</a:t>
              </a:r>
              <a:endParaRPr lang="en-US" sz="800" dirty="0">
                <a:latin typeface="Arial Black"/>
                <a:cs typeface="Arial Black"/>
              </a:endParaRPr>
            </a:p>
          </p:txBody>
        </p:sp>
        <p:sp>
          <p:nvSpPr>
            <p:cNvPr id="84" name="TextBox 83"/>
            <p:cNvSpPr txBox="1"/>
            <p:nvPr/>
          </p:nvSpPr>
          <p:spPr>
            <a:xfrm>
              <a:off x="3054865" y="1809243"/>
              <a:ext cx="1529835" cy="215444"/>
            </a:xfrm>
            <a:prstGeom prst="rect">
              <a:avLst/>
            </a:prstGeom>
            <a:noFill/>
          </p:spPr>
          <p:txBody>
            <a:bodyPr wrap="square" rtlCol="0">
              <a:spAutoFit/>
            </a:bodyPr>
            <a:lstStyle/>
            <a:p>
              <a:r>
                <a:rPr lang="en-US" sz="800" dirty="0" smtClean="0">
                  <a:latin typeface="Arial Black"/>
                  <a:cs typeface="Arial Black"/>
                </a:rPr>
                <a:t>Online Search</a:t>
              </a:r>
              <a:endParaRPr lang="en-US" sz="800" dirty="0">
                <a:latin typeface="Arial Black"/>
                <a:cs typeface="Arial Black"/>
              </a:endParaRPr>
            </a:p>
          </p:txBody>
        </p:sp>
        <p:sp>
          <p:nvSpPr>
            <p:cNvPr id="85" name="TextBox 84"/>
            <p:cNvSpPr txBox="1"/>
            <p:nvPr/>
          </p:nvSpPr>
          <p:spPr>
            <a:xfrm>
              <a:off x="3054865" y="2042814"/>
              <a:ext cx="1409185" cy="215444"/>
            </a:xfrm>
            <a:prstGeom prst="rect">
              <a:avLst/>
            </a:prstGeom>
            <a:noFill/>
          </p:spPr>
          <p:txBody>
            <a:bodyPr wrap="square" rtlCol="0">
              <a:spAutoFit/>
            </a:bodyPr>
            <a:lstStyle/>
            <a:p>
              <a:r>
                <a:rPr lang="en-US" sz="800" dirty="0" smtClean="0">
                  <a:latin typeface="Arial Black"/>
                  <a:cs typeface="Arial Black"/>
                </a:rPr>
                <a:t>Newspapers</a:t>
              </a:r>
              <a:endParaRPr lang="en-US" sz="800" dirty="0">
                <a:latin typeface="Arial Black"/>
                <a:cs typeface="Arial Black"/>
              </a:endParaRPr>
            </a:p>
          </p:txBody>
        </p:sp>
        <p:sp>
          <p:nvSpPr>
            <p:cNvPr id="86" name="TextBox 85"/>
            <p:cNvSpPr txBox="1"/>
            <p:nvPr/>
          </p:nvSpPr>
          <p:spPr>
            <a:xfrm>
              <a:off x="3054865" y="2304116"/>
              <a:ext cx="506615" cy="215444"/>
            </a:xfrm>
            <a:prstGeom prst="rect">
              <a:avLst/>
            </a:prstGeom>
            <a:noFill/>
          </p:spPr>
          <p:txBody>
            <a:bodyPr wrap="square" rtlCol="0">
              <a:spAutoFit/>
            </a:bodyPr>
            <a:lstStyle/>
            <a:p>
              <a:r>
                <a:rPr lang="en-US" sz="800" dirty="0" smtClean="0">
                  <a:latin typeface="Arial Black"/>
                  <a:cs typeface="Arial Black"/>
                </a:rPr>
                <a:t>VOD</a:t>
              </a:r>
              <a:endParaRPr lang="en-US" sz="800" dirty="0">
                <a:latin typeface="Arial Black"/>
                <a:cs typeface="Arial Black"/>
              </a:endParaRPr>
            </a:p>
          </p:txBody>
        </p:sp>
        <p:sp>
          <p:nvSpPr>
            <p:cNvPr id="87" name="TextBox 86"/>
            <p:cNvSpPr txBox="1"/>
            <p:nvPr/>
          </p:nvSpPr>
          <p:spPr>
            <a:xfrm>
              <a:off x="3054865" y="2551257"/>
              <a:ext cx="856735" cy="215444"/>
            </a:xfrm>
            <a:prstGeom prst="rect">
              <a:avLst/>
            </a:prstGeom>
            <a:noFill/>
          </p:spPr>
          <p:txBody>
            <a:bodyPr wrap="square" rtlCol="0">
              <a:spAutoFit/>
            </a:bodyPr>
            <a:lstStyle/>
            <a:p>
              <a:r>
                <a:rPr lang="en-US" sz="800" dirty="0" smtClean="0">
                  <a:latin typeface="Arial Black"/>
                  <a:cs typeface="Arial Black"/>
                </a:rPr>
                <a:t>Outdoor</a:t>
              </a:r>
              <a:endParaRPr lang="en-US" sz="800" dirty="0">
                <a:latin typeface="Arial Black"/>
                <a:cs typeface="Arial Black"/>
              </a:endParaRPr>
            </a:p>
          </p:txBody>
        </p:sp>
        <p:sp>
          <p:nvSpPr>
            <p:cNvPr id="88" name="TextBox 87"/>
            <p:cNvSpPr txBox="1"/>
            <p:nvPr/>
          </p:nvSpPr>
          <p:spPr>
            <a:xfrm>
              <a:off x="3054865" y="2768091"/>
              <a:ext cx="1117085" cy="215444"/>
            </a:xfrm>
            <a:prstGeom prst="rect">
              <a:avLst/>
            </a:prstGeom>
            <a:noFill/>
          </p:spPr>
          <p:txBody>
            <a:bodyPr wrap="square" rtlCol="0">
              <a:spAutoFit/>
            </a:bodyPr>
            <a:lstStyle/>
            <a:p>
              <a:r>
                <a:rPr lang="en-US" sz="800" dirty="0" smtClean="0">
                  <a:latin typeface="Arial Black"/>
                  <a:cs typeface="Arial Black"/>
                </a:rPr>
                <a:t>Magazines</a:t>
              </a:r>
              <a:endParaRPr lang="en-US" sz="800" dirty="0">
                <a:latin typeface="Arial Black"/>
                <a:cs typeface="Arial Black"/>
              </a:endParaRPr>
            </a:p>
          </p:txBody>
        </p:sp>
        <p:sp>
          <p:nvSpPr>
            <p:cNvPr id="89" name="TextBox 88"/>
            <p:cNvSpPr txBox="1"/>
            <p:nvPr/>
          </p:nvSpPr>
          <p:spPr>
            <a:xfrm>
              <a:off x="3054865" y="3026580"/>
              <a:ext cx="506615" cy="215444"/>
            </a:xfrm>
            <a:prstGeom prst="rect">
              <a:avLst/>
            </a:prstGeom>
            <a:noFill/>
          </p:spPr>
          <p:txBody>
            <a:bodyPr wrap="square" rtlCol="0">
              <a:spAutoFit/>
            </a:bodyPr>
            <a:lstStyle/>
            <a:p>
              <a:r>
                <a:rPr lang="en-US" sz="800" dirty="0" smtClean="0">
                  <a:latin typeface="Arial Black"/>
                  <a:cs typeface="Arial Black"/>
                </a:rPr>
                <a:t>Radio</a:t>
              </a:r>
              <a:endParaRPr lang="en-US" sz="800" dirty="0">
                <a:latin typeface="Arial Black"/>
                <a:cs typeface="Arial Black"/>
              </a:endParaRPr>
            </a:p>
          </p:txBody>
        </p:sp>
        <p:sp>
          <p:nvSpPr>
            <p:cNvPr id="90" name="TextBox 89"/>
            <p:cNvSpPr txBox="1"/>
            <p:nvPr/>
          </p:nvSpPr>
          <p:spPr>
            <a:xfrm>
              <a:off x="3054865" y="3284125"/>
              <a:ext cx="1409185" cy="215444"/>
            </a:xfrm>
            <a:prstGeom prst="rect">
              <a:avLst/>
            </a:prstGeom>
            <a:noFill/>
          </p:spPr>
          <p:txBody>
            <a:bodyPr wrap="square" rtlCol="0">
              <a:spAutoFit/>
            </a:bodyPr>
            <a:lstStyle/>
            <a:p>
              <a:r>
                <a:rPr lang="en-US" sz="800" dirty="0" smtClean="0">
                  <a:latin typeface="Arial Black"/>
                  <a:cs typeface="Arial Black"/>
                </a:rPr>
                <a:t>TV Sponsorship</a:t>
              </a:r>
              <a:endParaRPr lang="en-US" sz="800" dirty="0">
                <a:latin typeface="Arial Black"/>
                <a:cs typeface="Arial Black"/>
              </a:endParaRPr>
            </a:p>
          </p:txBody>
        </p:sp>
        <p:sp>
          <p:nvSpPr>
            <p:cNvPr id="91" name="TextBox 90"/>
            <p:cNvSpPr txBox="1"/>
            <p:nvPr/>
          </p:nvSpPr>
          <p:spPr>
            <a:xfrm>
              <a:off x="3054865" y="3525688"/>
              <a:ext cx="634485" cy="215444"/>
            </a:xfrm>
            <a:prstGeom prst="rect">
              <a:avLst/>
            </a:prstGeom>
            <a:noFill/>
          </p:spPr>
          <p:txBody>
            <a:bodyPr wrap="square" rtlCol="0">
              <a:spAutoFit/>
            </a:bodyPr>
            <a:lstStyle/>
            <a:p>
              <a:r>
                <a:rPr lang="en-US" sz="800" dirty="0" smtClean="0">
                  <a:latin typeface="Arial Black"/>
                  <a:cs typeface="Arial Black"/>
                </a:rPr>
                <a:t>Cinema</a:t>
              </a:r>
              <a:endParaRPr lang="en-US" sz="800" dirty="0">
                <a:latin typeface="Arial Black"/>
                <a:cs typeface="Arial Black"/>
              </a:endParaRPr>
            </a:p>
          </p:txBody>
        </p:sp>
      </p:grpSp>
    </p:spTree>
    <p:extLst>
      <p:ext uri="{BB962C8B-B14F-4D97-AF65-F5344CB8AC3E}">
        <p14:creationId xmlns:p14="http://schemas.microsoft.com/office/powerpoint/2010/main" val="2025323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865293" y="1611061"/>
            <a:ext cx="6286648" cy="3458702"/>
            <a:chOff x="2855229" y="917778"/>
            <a:chExt cx="6286648" cy="3458702"/>
          </a:xfrm>
        </p:grpSpPr>
        <p:sp>
          <p:nvSpPr>
            <p:cNvPr id="69" name="Rectangle 68"/>
            <p:cNvSpPr/>
            <p:nvPr/>
          </p:nvSpPr>
          <p:spPr>
            <a:xfrm>
              <a:off x="2987448" y="1403865"/>
              <a:ext cx="409598" cy="2232174"/>
            </a:xfrm>
            <a:prstGeom prst="rect">
              <a:avLst/>
            </a:prstGeom>
            <a:solidFill>
              <a:srgbClr val="128C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72" name="Rectangle 71"/>
            <p:cNvSpPr/>
            <p:nvPr/>
          </p:nvSpPr>
          <p:spPr>
            <a:xfrm>
              <a:off x="3533510" y="1953500"/>
              <a:ext cx="409598" cy="1682537"/>
            </a:xfrm>
            <a:prstGeom prst="rect">
              <a:avLst/>
            </a:prstGeom>
            <a:solidFill>
              <a:srgbClr val="12AA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74" name="Rectangle 73"/>
            <p:cNvSpPr/>
            <p:nvPr/>
          </p:nvSpPr>
          <p:spPr>
            <a:xfrm>
              <a:off x="4095400" y="2245670"/>
              <a:ext cx="409598" cy="1390368"/>
            </a:xfrm>
            <a:prstGeom prst="rect">
              <a:avLst/>
            </a:prstGeom>
            <a:solidFill>
              <a:srgbClr val="128C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76" name="Rectangle 75"/>
            <p:cNvSpPr/>
            <p:nvPr/>
          </p:nvSpPr>
          <p:spPr>
            <a:xfrm>
              <a:off x="4649375" y="2322460"/>
              <a:ext cx="409598" cy="1319721"/>
            </a:xfrm>
            <a:prstGeom prst="rect">
              <a:avLst/>
            </a:prstGeom>
            <a:solidFill>
              <a:srgbClr val="12AA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78" name="Rectangle 77"/>
            <p:cNvSpPr/>
            <p:nvPr/>
          </p:nvSpPr>
          <p:spPr>
            <a:xfrm>
              <a:off x="5211266" y="2322460"/>
              <a:ext cx="409598" cy="1319723"/>
            </a:xfrm>
            <a:prstGeom prst="rect">
              <a:avLst/>
            </a:prstGeom>
            <a:solidFill>
              <a:srgbClr val="128C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84" name="Rectangle 83"/>
            <p:cNvSpPr/>
            <p:nvPr/>
          </p:nvSpPr>
          <p:spPr>
            <a:xfrm>
              <a:off x="5757328" y="2411064"/>
              <a:ext cx="409598" cy="1231117"/>
            </a:xfrm>
            <a:prstGeom prst="rect">
              <a:avLst/>
            </a:prstGeom>
            <a:solidFill>
              <a:srgbClr val="12AA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86" name="Rectangle 85"/>
            <p:cNvSpPr/>
            <p:nvPr/>
          </p:nvSpPr>
          <p:spPr>
            <a:xfrm>
              <a:off x="6319218" y="2411064"/>
              <a:ext cx="409598" cy="1231120"/>
            </a:xfrm>
            <a:prstGeom prst="rect">
              <a:avLst/>
            </a:prstGeom>
            <a:solidFill>
              <a:srgbClr val="128C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00" name="Rectangle 99"/>
            <p:cNvSpPr/>
            <p:nvPr/>
          </p:nvSpPr>
          <p:spPr>
            <a:xfrm>
              <a:off x="6921444" y="2517391"/>
              <a:ext cx="409598" cy="1118647"/>
            </a:xfrm>
            <a:prstGeom prst="rect">
              <a:avLst/>
            </a:prstGeom>
            <a:solidFill>
              <a:srgbClr val="12AA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01" name="Rectangle 100"/>
            <p:cNvSpPr/>
            <p:nvPr/>
          </p:nvSpPr>
          <p:spPr>
            <a:xfrm>
              <a:off x="7480654" y="2517391"/>
              <a:ext cx="409598" cy="1100211"/>
            </a:xfrm>
            <a:prstGeom prst="rect">
              <a:avLst/>
            </a:prstGeom>
            <a:solidFill>
              <a:srgbClr val="128C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02" name="Rectangle 101"/>
            <p:cNvSpPr/>
            <p:nvPr/>
          </p:nvSpPr>
          <p:spPr>
            <a:xfrm>
              <a:off x="8027574" y="2517390"/>
              <a:ext cx="409598" cy="1094067"/>
            </a:xfrm>
            <a:prstGeom prst="rect">
              <a:avLst/>
            </a:prstGeom>
            <a:solidFill>
              <a:srgbClr val="12AA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68" name="Rectangle 67"/>
            <p:cNvSpPr/>
            <p:nvPr/>
          </p:nvSpPr>
          <p:spPr>
            <a:xfrm>
              <a:off x="2987449" y="3676310"/>
              <a:ext cx="409598" cy="4590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p:cNvSpPr/>
            <p:nvPr/>
          </p:nvSpPr>
          <p:spPr>
            <a:xfrm>
              <a:off x="3533511" y="3676310"/>
              <a:ext cx="409598" cy="4590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73" name="Rectangle 72"/>
            <p:cNvSpPr/>
            <p:nvPr/>
          </p:nvSpPr>
          <p:spPr>
            <a:xfrm>
              <a:off x="4095401" y="3676310"/>
              <a:ext cx="409598" cy="4590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75" name="Rectangle 74"/>
            <p:cNvSpPr/>
            <p:nvPr/>
          </p:nvSpPr>
          <p:spPr>
            <a:xfrm>
              <a:off x="4649376" y="3682455"/>
              <a:ext cx="409598" cy="4590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77" name="Rectangle 76"/>
            <p:cNvSpPr/>
            <p:nvPr/>
          </p:nvSpPr>
          <p:spPr>
            <a:xfrm>
              <a:off x="5211266" y="3682455"/>
              <a:ext cx="409598" cy="4590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83" name="Rectangle 82"/>
            <p:cNvSpPr/>
            <p:nvPr/>
          </p:nvSpPr>
          <p:spPr>
            <a:xfrm>
              <a:off x="5757329" y="3682455"/>
              <a:ext cx="409598" cy="4590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85" name="Rectangle 84"/>
            <p:cNvSpPr/>
            <p:nvPr/>
          </p:nvSpPr>
          <p:spPr>
            <a:xfrm>
              <a:off x="6319219" y="3682455"/>
              <a:ext cx="409598" cy="4590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87" name="Rectangle 86"/>
            <p:cNvSpPr/>
            <p:nvPr/>
          </p:nvSpPr>
          <p:spPr>
            <a:xfrm>
              <a:off x="6920678" y="3676310"/>
              <a:ext cx="409598" cy="4590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88" name="Rectangle 87"/>
            <p:cNvSpPr/>
            <p:nvPr/>
          </p:nvSpPr>
          <p:spPr>
            <a:xfrm>
              <a:off x="7482568" y="3676310"/>
              <a:ext cx="409598" cy="4590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1" name="Rectangle 90"/>
            <p:cNvSpPr/>
            <p:nvPr/>
          </p:nvSpPr>
          <p:spPr>
            <a:xfrm>
              <a:off x="8028630" y="3676310"/>
              <a:ext cx="409598" cy="4590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08" name="TextBox 107"/>
            <p:cNvSpPr txBox="1"/>
            <p:nvPr/>
          </p:nvSpPr>
          <p:spPr>
            <a:xfrm>
              <a:off x="2855229" y="1148401"/>
              <a:ext cx="613513" cy="261610"/>
            </a:xfrm>
            <a:prstGeom prst="rect">
              <a:avLst/>
            </a:prstGeom>
            <a:noFill/>
          </p:spPr>
          <p:txBody>
            <a:bodyPr wrap="square" rtlCol="0">
              <a:spAutoFit/>
            </a:bodyPr>
            <a:lstStyle/>
            <a:p>
              <a:pPr algn="ctr"/>
              <a:r>
                <a:rPr lang="en-US" sz="1100" dirty="0" smtClean="0">
                  <a:latin typeface="Arial Black"/>
                  <a:cs typeface="Arial Black"/>
                </a:rPr>
                <a:t>20%</a:t>
              </a:r>
              <a:endParaRPr lang="en-US" sz="1100" dirty="0">
                <a:latin typeface="Arial Black"/>
                <a:cs typeface="Arial Black"/>
              </a:endParaRPr>
            </a:p>
          </p:txBody>
        </p:sp>
        <p:sp>
          <p:nvSpPr>
            <p:cNvPr id="109" name="TextBox 108"/>
            <p:cNvSpPr txBox="1"/>
            <p:nvPr/>
          </p:nvSpPr>
          <p:spPr>
            <a:xfrm>
              <a:off x="3401147" y="1691890"/>
              <a:ext cx="613513" cy="261610"/>
            </a:xfrm>
            <a:prstGeom prst="rect">
              <a:avLst/>
            </a:prstGeom>
            <a:noFill/>
          </p:spPr>
          <p:txBody>
            <a:bodyPr wrap="square" rtlCol="0">
              <a:spAutoFit/>
            </a:bodyPr>
            <a:lstStyle/>
            <a:p>
              <a:pPr algn="ctr"/>
              <a:r>
                <a:rPr lang="en-US" sz="1100" dirty="0" smtClean="0">
                  <a:latin typeface="Arial Black"/>
                  <a:cs typeface="Arial Black"/>
                </a:rPr>
                <a:t>16%</a:t>
              </a:r>
              <a:endParaRPr lang="en-US" sz="1100" dirty="0">
                <a:latin typeface="Arial Black"/>
                <a:cs typeface="Arial Black"/>
              </a:endParaRPr>
            </a:p>
          </p:txBody>
        </p:sp>
        <p:sp>
          <p:nvSpPr>
            <p:cNvPr id="110" name="TextBox 109"/>
            <p:cNvSpPr txBox="1"/>
            <p:nvPr/>
          </p:nvSpPr>
          <p:spPr>
            <a:xfrm>
              <a:off x="3936883" y="1990279"/>
              <a:ext cx="613513" cy="261610"/>
            </a:xfrm>
            <a:prstGeom prst="rect">
              <a:avLst/>
            </a:prstGeom>
            <a:noFill/>
          </p:spPr>
          <p:txBody>
            <a:bodyPr wrap="square" rtlCol="0">
              <a:spAutoFit/>
            </a:bodyPr>
            <a:lstStyle/>
            <a:p>
              <a:pPr algn="ctr"/>
              <a:r>
                <a:rPr lang="en-US" sz="1100" dirty="0" smtClean="0">
                  <a:latin typeface="Arial Black"/>
                  <a:cs typeface="Arial Black"/>
                </a:rPr>
                <a:t>13%</a:t>
              </a:r>
              <a:endParaRPr lang="en-US" sz="1100" dirty="0">
                <a:latin typeface="Arial Black"/>
                <a:cs typeface="Arial Black"/>
              </a:endParaRPr>
            </a:p>
          </p:txBody>
        </p:sp>
        <p:sp>
          <p:nvSpPr>
            <p:cNvPr id="111" name="TextBox 110"/>
            <p:cNvSpPr txBox="1"/>
            <p:nvPr/>
          </p:nvSpPr>
          <p:spPr>
            <a:xfrm>
              <a:off x="4545149" y="2054704"/>
              <a:ext cx="613513" cy="261610"/>
            </a:xfrm>
            <a:prstGeom prst="rect">
              <a:avLst/>
            </a:prstGeom>
            <a:noFill/>
          </p:spPr>
          <p:txBody>
            <a:bodyPr wrap="square" rtlCol="0">
              <a:spAutoFit/>
            </a:bodyPr>
            <a:lstStyle/>
            <a:p>
              <a:pPr algn="ctr"/>
              <a:r>
                <a:rPr lang="en-US" sz="1100" dirty="0" smtClean="0">
                  <a:latin typeface="Arial Black"/>
                  <a:cs typeface="Arial Black"/>
                </a:rPr>
                <a:t>12%</a:t>
              </a:r>
              <a:endParaRPr lang="en-US" sz="1100" dirty="0">
                <a:latin typeface="Arial Black"/>
                <a:cs typeface="Arial Black"/>
              </a:endParaRPr>
            </a:p>
          </p:txBody>
        </p:sp>
        <p:sp>
          <p:nvSpPr>
            <p:cNvPr id="112" name="TextBox 111"/>
            <p:cNvSpPr txBox="1"/>
            <p:nvPr/>
          </p:nvSpPr>
          <p:spPr>
            <a:xfrm>
              <a:off x="5110503" y="2060850"/>
              <a:ext cx="613513" cy="261610"/>
            </a:xfrm>
            <a:prstGeom prst="rect">
              <a:avLst/>
            </a:prstGeom>
            <a:noFill/>
          </p:spPr>
          <p:txBody>
            <a:bodyPr wrap="square" rtlCol="0">
              <a:spAutoFit/>
            </a:bodyPr>
            <a:lstStyle/>
            <a:p>
              <a:pPr algn="ctr"/>
              <a:r>
                <a:rPr lang="en-US" sz="1100" dirty="0" smtClean="0">
                  <a:latin typeface="Arial Black"/>
                  <a:cs typeface="Arial Black"/>
                </a:rPr>
                <a:t>12%</a:t>
              </a:r>
              <a:endParaRPr lang="en-US" sz="1100" dirty="0">
                <a:latin typeface="Arial Black"/>
                <a:cs typeface="Arial Black"/>
              </a:endParaRPr>
            </a:p>
          </p:txBody>
        </p:sp>
        <p:sp>
          <p:nvSpPr>
            <p:cNvPr id="113" name="TextBox 112"/>
            <p:cNvSpPr txBox="1"/>
            <p:nvPr/>
          </p:nvSpPr>
          <p:spPr>
            <a:xfrm>
              <a:off x="5680609" y="2149454"/>
              <a:ext cx="613513" cy="261610"/>
            </a:xfrm>
            <a:prstGeom prst="rect">
              <a:avLst/>
            </a:prstGeom>
            <a:noFill/>
          </p:spPr>
          <p:txBody>
            <a:bodyPr wrap="square" rtlCol="0">
              <a:spAutoFit/>
            </a:bodyPr>
            <a:lstStyle/>
            <a:p>
              <a:pPr algn="ctr"/>
              <a:r>
                <a:rPr lang="en-US" sz="1100" dirty="0" smtClean="0">
                  <a:latin typeface="Arial Black"/>
                  <a:cs typeface="Arial Black"/>
                </a:rPr>
                <a:t>11%</a:t>
              </a:r>
              <a:endParaRPr lang="en-US" sz="1100" dirty="0">
                <a:latin typeface="Arial Black"/>
                <a:cs typeface="Arial Black"/>
              </a:endParaRPr>
            </a:p>
          </p:txBody>
        </p:sp>
        <p:sp>
          <p:nvSpPr>
            <p:cNvPr id="114" name="TextBox 113"/>
            <p:cNvSpPr txBox="1"/>
            <p:nvPr/>
          </p:nvSpPr>
          <p:spPr>
            <a:xfrm>
              <a:off x="6236210" y="2149454"/>
              <a:ext cx="613513" cy="261610"/>
            </a:xfrm>
            <a:prstGeom prst="rect">
              <a:avLst/>
            </a:prstGeom>
            <a:noFill/>
          </p:spPr>
          <p:txBody>
            <a:bodyPr wrap="square" rtlCol="0">
              <a:spAutoFit/>
            </a:bodyPr>
            <a:lstStyle/>
            <a:p>
              <a:pPr algn="ctr"/>
              <a:r>
                <a:rPr lang="en-US" sz="1100" dirty="0" smtClean="0">
                  <a:latin typeface="Arial Black"/>
                  <a:cs typeface="Arial Black"/>
                </a:rPr>
                <a:t>11%</a:t>
              </a:r>
              <a:endParaRPr lang="en-US" sz="1100" dirty="0">
                <a:latin typeface="Arial Black"/>
                <a:cs typeface="Arial Black"/>
              </a:endParaRPr>
            </a:p>
          </p:txBody>
        </p:sp>
        <p:sp>
          <p:nvSpPr>
            <p:cNvPr id="115" name="TextBox 114"/>
            <p:cNvSpPr txBox="1"/>
            <p:nvPr/>
          </p:nvSpPr>
          <p:spPr>
            <a:xfrm>
              <a:off x="6828210" y="2245670"/>
              <a:ext cx="613513" cy="261610"/>
            </a:xfrm>
            <a:prstGeom prst="rect">
              <a:avLst/>
            </a:prstGeom>
            <a:noFill/>
          </p:spPr>
          <p:txBody>
            <a:bodyPr wrap="square" rtlCol="0">
              <a:spAutoFit/>
            </a:bodyPr>
            <a:lstStyle/>
            <a:p>
              <a:pPr algn="ctr"/>
              <a:r>
                <a:rPr lang="en-US" sz="1100" dirty="0" smtClean="0">
                  <a:latin typeface="Arial Black"/>
                  <a:cs typeface="Arial Black"/>
                </a:rPr>
                <a:t>10%</a:t>
              </a:r>
              <a:endParaRPr lang="en-US" sz="1100" dirty="0">
                <a:latin typeface="Arial Black"/>
                <a:cs typeface="Arial Black"/>
              </a:endParaRPr>
            </a:p>
          </p:txBody>
        </p:sp>
        <p:sp>
          <p:nvSpPr>
            <p:cNvPr id="116" name="TextBox 115"/>
            <p:cNvSpPr txBox="1"/>
            <p:nvPr/>
          </p:nvSpPr>
          <p:spPr>
            <a:xfrm>
              <a:off x="7378068" y="2255781"/>
              <a:ext cx="613513" cy="261610"/>
            </a:xfrm>
            <a:prstGeom prst="rect">
              <a:avLst/>
            </a:prstGeom>
            <a:noFill/>
          </p:spPr>
          <p:txBody>
            <a:bodyPr wrap="square" rtlCol="0">
              <a:spAutoFit/>
            </a:bodyPr>
            <a:lstStyle/>
            <a:p>
              <a:pPr algn="ctr"/>
              <a:r>
                <a:rPr lang="en-US" sz="1100" dirty="0" smtClean="0">
                  <a:latin typeface="Arial Black"/>
                  <a:cs typeface="Arial Black"/>
                </a:rPr>
                <a:t>10%</a:t>
              </a:r>
              <a:endParaRPr lang="en-US" sz="1100" dirty="0">
                <a:latin typeface="Arial Black"/>
                <a:cs typeface="Arial Black"/>
              </a:endParaRPr>
            </a:p>
          </p:txBody>
        </p:sp>
        <p:sp>
          <p:nvSpPr>
            <p:cNvPr id="117" name="TextBox 116"/>
            <p:cNvSpPr txBox="1"/>
            <p:nvPr/>
          </p:nvSpPr>
          <p:spPr>
            <a:xfrm>
              <a:off x="7924986" y="2251889"/>
              <a:ext cx="613513" cy="261610"/>
            </a:xfrm>
            <a:prstGeom prst="rect">
              <a:avLst/>
            </a:prstGeom>
            <a:noFill/>
          </p:spPr>
          <p:txBody>
            <a:bodyPr wrap="square" rtlCol="0">
              <a:spAutoFit/>
            </a:bodyPr>
            <a:lstStyle/>
            <a:p>
              <a:pPr algn="ctr"/>
              <a:r>
                <a:rPr lang="en-US" sz="1100" dirty="0" smtClean="0">
                  <a:latin typeface="Arial Black"/>
                  <a:cs typeface="Arial Black"/>
                </a:rPr>
                <a:t>10%</a:t>
              </a:r>
              <a:endParaRPr lang="en-US" sz="1100" dirty="0">
                <a:latin typeface="Arial Black"/>
                <a:cs typeface="Arial Black"/>
              </a:endParaRPr>
            </a:p>
          </p:txBody>
        </p:sp>
        <p:sp>
          <p:nvSpPr>
            <p:cNvPr id="123" name="TextBox 122"/>
            <p:cNvSpPr txBox="1"/>
            <p:nvPr/>
          </p:nvSpPr>
          <p:spPr>
            <a:xfrm>
              <a:off x="2989421" y="3776876"/>
              <a:ext cx="411726" cy="246221"/>
            </a:xfrm>
            <a:prstGeom prst="rect">
              <a:avLst/>
            </a:prstGeom>
            <a:noFill/>
          </p:spPr>
          <p:txBody>
            <a:bodyPr wrap="square" rtlCol="0">
              <a:spAutoFit/>
            </a:bodyPr>
            <a:lstStyle/>
            <a:p>
              <a:pPr algn="ctr"/>
              <a:r>
                <a:rPr lang="en-US" sz="1000" dirty="0" smtClean="0">
                  <a:latin typeface="Arial Black"/>
                  <a:cs typeface="Arial Black"/>
                </a:rPr>
                <a:t>1</a:t>
              </a:r>
              <a:endParaRPr lang="en-US" sz="1000" dirty="0">
                <a:latin typeface="Arial Black"/>
                <a:cs typeface="Arial Black"/>
              </a:endParaRPr>
            </a:p>
          </p:txBody>
        </p:sp>
        <p:sp>
          <p:nvSpPr>
            <p:cNvPr id="124" name="TextBox 123"/>
            <p:cNvSpPr txBox="1"/>
            <p:nvPr/>
          </p:nvSpPr>
          <p:spPr>
            <a:xfrm>
              <a:off x="3524050" y="3776876"/>
              <a:ext cx="411726" cy="246221"/>
            </a:xfrm>
            <a:prstGeom prst="rect">
              <a:avLst/>
            </a:prstGeom>
            <a:noFill/>
          </p:spPr>
          <p:txBody>
            <a:bodyPr wrap="square" rtlCol="0">
              <a:spAutoFit/>
            </a:bodyPr>
            <a:lstStyle/>
            <a:p>
              <a:pPr algn="ctr"/>
              <a:r>
                <a:rPr lang="en-US" sz="1000" dirty="0" smtClean="0">
                  <a:latin typeface="Arial Black"/>
                  <a:cs typeface="Arial Black"/>
                </a:rPr>
                <a:t>2</a:t>
              </a:r>
              <a:endParaRPr lang="en-US" sz="1000" dirty="0">
                <a:latin typeface="Arial Black"/>
                <a:cs typeface="Arial Black"/>
              </a:endParaRPr>
            </a:p>
          </p:txBody>
        </p:sp>
        <p:sp>
          <p:nvSpPr>
            <p:cNvPr id="125" name="TextBox 124"/>
            <p:cNvSpPr txBox="1"/>
            <p:nvPr/>
          </p:nvSpPr>
          <p:spPr>
            <a:xfrm>
              <a:off x="4077113" y="3776876"/>
              <a:ext cx="411726" cy="246221"/>
            </a:xfrm>
            <a:prstGeom prst="rect">
              <a:avLst/>
            </a:prstGeom>
            <a:noFill/>
          </p:spPr>
          <p:txBody>
            <a:bodyPr wrap="square" rtlCol="0">
              <a:spAutoFit/>
            </a:bodyPr>
            <a:lstStyle/>
            <a:p>
              <a:pPr algn="ctr"/>
              <a:r>
                <a:rPr lang="en-US" sz="1000" dirty="0" smtClean="0">
                  <a:latin typeface="Arial Black"/>
                  <a:cs typeface="Arial Black"/>
                </a:rPr>
                <a:t>3</a:t>
              </a:r>
              <a:endParaRPr lang="en-US" sz="1000" dirty="0">
                <a:latin typeface="Arial Black"/>
                <a:cs typeface="Arial Black"/>
              </a:endParaRPr>
            </a:p>
          </p:txBody>
        </p:sp>
        <p:sp>
          <p:nvSpPr>
            <p:cNvPr id="126" name="TextBox 125"/>
            <p:cNvSpPr txBox="1"/>
            <p:nvPr/>
          </p:nvSpPr>
          <p:spPr>
            <a:xfrm>
              <a:off x="4648612" y="3776876"/>
              <a:ext cx="411726" cy="246221"/>
            </a:xfrm>
            <a:prstGeom prst="rect">
              <a:avLst/>
            </a:prstGeom>
            <a:noFill/>
          </p:spPr>
          <p:txBody>
            <a:bodyPr wrap="square" rtlCol="0">
              <a:spAutoFit/>
            </a:bodyPr>
            <a:lstStyle/>
            <a:p>
              <a:pPr algn="ctr"/>
              <a:r>
                <a:rPr lang="en-US" sz="1000" dirty="0" smtClean="0">
                  <a:latin typeface="Arial Black"/>
                  <a:cs typeface="Arial Black"/>
                </a:rPr>
                <a:t>4</a:t>
              </a:r>
              <a:endParaRPr lang="en-US" sz="1000" dirty="0">
                <a:latin typeface="Arial Black"/>
                <a:cs typeface="Arial Black"/>
              </a:endParaRPr>
            </a:p>
          </p:txBody>
        </p:sp>
        <p:sp>
          <p:nvSpPr>
            <p:cNvPr id="127" name="TextBox 126"/>
            <p:cNvSpPr txBox="1"/>
            <p:nvPr/>
          </p:nvSpPr>
          <p:spPr>
            <a:xfrm>
              <a:off x="5207823" y="3776876"/>
              <a:ext cx="411726" cy="246221"/>
            </a:xfrm>
            <a:prstGeom prst="rect">
              <a:avLst/>
            </a:prstGeom>
            <a:noFill/>
          </p:spPr>
          <p:txBody>
            <a:bodyPr wrap="square" rtlCol="0">
              <a:spAutoFit/>
            </a:bodyPr>
            <a:lstStyle/>
            <a:p>
              <a:pPr algn="ctr"/>
              <a:r>
                <a:rPr lang="en-US" sz="1000" dirty="0" smtClean="0">
                  <a:latin typeface="Arial Black"/>
                  <a:cs typeface="Arial Black"/>
                </a:rPr>
                <a:t>5</a:t>
              </a:r>
              <a:endParaRPr lang="en-US" sz="1000" dirty="0">
                <a:latin typeface="Arial Black"/>
                <a:cs typeface="Arial Black"/>
              </a:endParaRPr>
            </a:p>
          </p:txBody>
        </p:sp>
        <p:sp>
          <p:nvSpPr>
            <p:cNvPr id="128" name="TextBox 127"/>
            <p:cNvSpPr txBox="1"/>
            <p:nvPr/>
          </p:nvSpPr>
          <p:spPr>
            <a:xfrm>
              <a:off x="5754743" y="3776876"/>
              <a:ext cx="411726" cy="246221"/>
            </a:xfrm>
            <a:prstGeom prst="rect">
              <a:avLst/>
            </a:prstGeom>
            <a:noFill/>
          </p:spPr>
          <p:txBody>
            <a:bodyPr wrap="square" rtlCol="0">
              <a:spAutoFit/>
            </a:bodyPr>
            <a:lstStyle/>
            <a:p>
              <a:pPr algn="ctr"/>
              <a:r>
                <a:rPr lang="en-US" sz="1000" dirty="0" smtClean="0">
                  <a:latin typeface="Arial Black"/>
                  <a:cs typeface="Arial Black"/>
                </a:rPr>
                <a:t>6</a:t>
              </a:r>
              <a:endParaRPr lang="en-US" sz="1000" dirty="0">
                <a:latin typeface="Arial Black"/>
                <a:cs typeface="Arial Black"/>
              </a:endParaRPr>
            </a:p>
          </p:txBody>
        </p:sp>
        <p:sp>
          <p:nvSpPr>
            <p:cNvPr id="129" name="TextBox 128"/>
            <p:cNvSpPr txBox="1"/>
            <p:nvPr/>
          </p:nvSpPr>
          <p:spPr>
            <a:xfrm>
              <a:off x="6313952" y="3776876"/>
              <a:ext cx="411726" cy="246221"/>
            </a:xfrm>
            <a:prstGeom prst="rect">
              <a:avLst/>
            </a:prstGeom>
            <a:noFill/>
          </p:spPr>
          <p:txBody>
            <a:bodyPr wrap="square" rtlCol="0">
              <a:spAutoFit/>
            </a:bodyPr>
            <a:lstStyle/>
            <a:p>
              <a:pPr algn="ctr"/>
              <a:r>
                <a:rPr lang="en-US" sz="1000" dirty="0" smtClean="0">
                  <a:latin typeface="Arial Black"/>
                  <a:cs typeface="Arial Black"/>
                </a:rPr>
                <a:t>7</a:t>
              </a:r>
              <a:endParaRPr lang="en-US" sz="1000" dirty="0">
                <a:latin typeface="Arial Black"/>
                <a:cs typeface="Arial Black"/>
              </a:endParaRPr>
            </a:p>
          </p:txBody>
        </p:sp>
        <p:sp>
          <p:nvSpPr>
            <p:cNvPr id="130" name="TextBox 129"/>
            <p:cNvSpPr txBox="1"/>
            <p:nvPr/>
          </p:nvSpPr>
          <p:spPr>
            <a:xfrm>
              <a:off x="6916179" y="3776876"/>
              <a:ext cx="411726" cy="246221"/>
            </a:xfrm>
            <a:prstGeom prst="rect">
              <a:avLst/>
            </a:prstGeom>
            <a:noFill/>
          </p:spPr>
          <p:txBody>
            <a:bodyPr wrap="square" rtlCol="0">
              <a:spAutoFit/>
            </a:bodyPr>
            <a:lstStyle/>
            <a:p>
              <a:pPr algn="ctr"/>
              <a:r>
                <a:rPr lang="en-US" sz="1000" dirty="0" smtClean="0">
                  <a:latin typeface="Arial Black"/>
                  <a:cs typeface="Arial Black"/>
                </a:rPr>
                <a:t>8</a:t>
              </a:r>
              <a:endParaRPr lang="en-US" sz="1000" dirty="0">
                <a:latin typeface="Arial Black"/>
                <a:cs typeface="Arial Black"/>
              </a:endParaRPr>
            </a:p>
          </p:txBody>
        </p:sp>
        <p:sp>
          <p:nvSpPr>
            <p:cNvPr id="131" name="TextBox 130"/>
            <p:cNvSpPr txBox="1"/>
            <p:nvPr/>
          </p:nvSpPr>
          <p:spPr>
            <a:xfrm>
              <a:off x="7481533" y="3776876"/>
              <a:ext cx="411726" cy="246221"/>
            </a:xfrm>
            <a:prstGeom prst="rect">
              <a:avLst/>
            </a:prstGeom>
            <a:noFill/>
          </p:spPr>
          <p:txBody>
            <a:bodyPr wrap="square" rtlCol="0">
              <a:spAutoFit/>
            </a:bodyPr>
            <a:lstStyle/>
            <a:p>
              <a:pPr algn="ctr"/>
              <a:r>
                <a:rPr lang="en-US" sz="1000" dirty="0" smtClean="0">
                  <a:latin typeface="Arial Black"/>
                  <a:cs typeface="Arial Black"/>
                </a:rPr>
                <a:t>9</a:t>
              </a:r>
              <a:endParaRPr lang="en-US" sz="1000" dirty="0">
                <a:latin typeface="Arial Black"/>
                <a:cs typeface="Arial Black"/>
              </a:endParaRPr>
            </a:p>
          </p:txBody>
        </p:sp>
        <p:sp>
          <p:nvSpPr>
            <p:cNvPr id="132" name="TextBox 131"/>
            <p:cNvSpPr txBox="1"/>
            <p:nvPr/>
          </p:nvSpPr>
          <p:spPr>
            <a:xfrm>
              <a:off x="8028453" y="3776876"/>
              <a:ext cx="411726" cy="246221"/>
            </a:xfrm>
            <a:prstGeom prst="rect">
              <a:avLst/>
            </a:prstGeom>
            <a:noFill/>
          </p:spPr>
          <p:txBody>
            <a:bodyPr wrap="square" rtlCol="0">
              <a:spAutoFit/>
            </a:bodyPr>
            <a:lstStyle/>
            <a:p>
              <a:pPr algn="ctr"/>
              <a:r>
                <a:rPr lang="en-US" sz="1000" dirty="0" smtClean="0">
                  <a:latin typeface="Arial Black"/>
                  <a:cs typeface="Arial Black"/>
                </a:rPr>
                <a:t>10</a:t>
              </a:r>
              <a:endParaRPr lang="en-US" sz="1000" dirty="0">
                <a:latin typeface="Arial Black"/>
                <a:cs typeface="Arial Black"/>
              </a:endParaRPr>
            </a:p>
          </p:txBody>
        </p:sp>
        <p:sp>
          <p:nvSpPr>
            <p:cNvPr id="139" name="Rectangle 138"/>
            <p:cNvSpPr/>
            <p:nvPr/>
          </p:nvSpPr>
          <p:spPr>
            <a:xfrm>
              <a:off x="5089711" y="4145648"/>
              <a:ext cx="1268609" cy="230832"/>
            </a:xfrm>
            <a:prstGeom prst="rect">
              <a:avLst/>
            </a:prstGeom>
          </p:spPr>
          <p:txBody>
            <a:bodyPr wrap="none">
              <a:spAutoFit/>
            </a:bodyPr>
            <a:lstStyle/>
            <a:p>
              <a:r>
                <a:rPr lang="en-GB" sz="900" dirty="0" smtClean="0">
                  <a:latin typeface="Arial Black"/>
                  <a:cs typeface="Arial Black"/>
                </a:rPr>
                <a:t>Annual spend £</a:t>
              </a:r>
              <a:r>
                <a:rPr lang="en-GB" sz="900" dirty="0">
                  <a:latin typeface="Arial Black"/>
                  <a:cs typeface="Arial Black"/>
                </a:rPr>
                <a:t>m</a:t>
              </a:r>
            </a:p>
          </p:txBody>
        </p:sp>
        <p:sp>
          <p:nvSpPr>
            <p:cNvPr id="81" name="Rectangle 80"/>
            <p:cNvSpPr/>
            <p:nvPr/>
          </p:nvSpPr>
          <p:spPr>
            <a:xfrm>
              <a:off x="3890183" y="917778"/>
              <a:ext cx="5251694" cy="276999"/>
            </a:xfrm>
            <a:prstGeom prst="rect">
              <a:avLst/>
            </a:prstGeom>
          </p:spPr>
          <p:txBody>
            <a:bodyPr wrap="none">
              <a:spAutoFit/>
            </a:bodyPr>
            <a:lstStyle/>
            <a:p>
              <a:r>
                <a:rPr lang="en-GB" sz="1200" dirty="0" smtClean="0">
                  <a:latin typeface="Arial Black"/>
                  <a:cs typeface="Arial Black"/>
                </a:rPr>
                <a:t>Recommended print newsbrand % for optimal campaign ROI</a:t>
              </a:r>
              <a:endParaRPr lang="en-GB" sz="1200" dirty="0">
                <a:latin typeface="Arial Black"/>
                <a:cs typeface="Arial Black"/>
              </a:endParaRPr>
            </a:p>
          </p:txBody>
        </p:sp>
      </p:grpSp>
      <p:sp>
        <p:nvSpPr>
          <p:cNvPr id="3" name="TextBox 2"/>
          <p:cNvSpPr txBox="1"/>
          <p:nvPr/>
        </p:nvSpPr>
        <p:spPr>
          <a:xfrm>
            <a:off x="876710" y="4023032"/>
            <a:ext cx="184666" cy="369332"/>
          </a:xfrm>
          <a:prstGeom prst="rect">
            <a:avLst/>
          </a:prstGeom>
          <a:noFill/>
        </p:spPr>
        <p:txBody>
          <a:bodyPr wrap="none" rtlCol="0">
            <a:spAutoFit/>
          </a:bodyPr>
          <a:lstStyle/>
          <a:p>
            <a:endParaRPr lang="en-US" dirty="0"/>
          </a:p>
        </p:txBody>
      </p:sp>
      <p:sp>
        <p:nvSpPr>
          <p:cNvPr id="4" name="Rectangle 3"/>
          <p:cNvSpPr/>
          <p:nvPr/>
        </p:nvSpPr>
        <p:spPr>
          <a:xfrm>
            <a:off x="229920" y="839690"/>
            <a:ext cx="8631209" cy="301365"/>
          </a:xfrm>
          <a:prstGeom prst="rect">
            <a:avLst/>
          </a:prstGeom>
        </p:spPr>
        <p:txBody>
          <a:bodyPr wrap="none">
            <a:spAutoFit/>
          </a:bodyPr>
          <a:lstStyle/>
          <a:p>
            <a:pPr marL="176213" indent="-174625">
              <a:lnSpc>
                <a:spcPct val="114000"/>
              </a:lnSpc>
              <a:spcAft>
                <a:spcPts val="600"/>
              </a:spcAft>
              <a:buFont typeface="Arial" panose="020B0604020202020204" pitchFamily="34" charset="0"/>
              <a:buChar char="•"/>
              <a:defRPr/>
            </a:pPr>
            <a:r>
              <a:rPr lang="en-GB" sz="1300" dirty="0">
                <a:latin typeface="Arial" panose="020B0604020202020204" pitchFamily="34" charset="0"/>
                <a:cs typeface="Arial" panose="020B0604020202020204" pitchFamily="34" charset="0"/>
              </a:rPr>
              <a:t>Recommended spend in print </a:t>
            </a:r>
            <a:r>
              <a:rPr lang="en-GB" sz="1300" dirty="0" err="1">
                <a:latin typeface="Arial" panose="020B0604020202020204" pitchFamily="34" charset="0"/>
                <a:cs typeface="Arial" panose="020B0604020202020204" pitchFamily="34" charset="0"/>
              </a:rPr>
              <a:t>newsbrands</a:t>
            </a:r>
            <a:r>
              <a:rPr lang="en-GB" sz="1300" dirty="0">
                <a:latin typeface="Arial" panose="020B0604020202020204" pitchFamily="34" charset="0"/>
                <a:cs typeface="Arial" panose="020B0604020202020204" pitchFamily="34" charset="0"/>
              </a:rPr>
              <a:t> would be double current FMCG level of 5% for food and drink brands</a:t>
            </a:r>
            <a:endParaRPr lang="en-US" sz="1300" dirty="0">
              <a:latin typeface="Arial" panose="020B0604020202020204" pitchFamily="34" charset="0"/>
              <a:cs typeface="Arial" panose="020B0604020202020204" pitchFamily="34" charset="0"/>
            </a:endParaRPr>
          </a:p>
        </p:txBody>
      </p:sp>
      <p:sp>
        <p:nvSpPr>
          <p:cNvPr id="50" name="Title 1"/>
          <p:cNvSpPr txBox="1">
            <a:spLocks/>
          </p:cNvSpPr>
          <p:nvPr/>
        </p:nvSpPr>
        <p:spPr>
          <a:xfrm>
            <a:off x="361092" y="221467"/>
            <a:ext cx="8611286" cy="307777"/>
          </a:xfrm>
          <a:prstGeom prst="rect">
            <a:avLst/>
          </a:prstGeom>
        </p:spPr>
        <p:txBody>
          <a:bodyPr vert="horz" wrap="square" lIns="0" tIns="0" rIns="0" bIns="0" rtlCol="0">
            <a:spAutoFit/>
          </a:bodyPr>
          <a:lstStyle>
            <a:defPPr>
              <a:defRPr lang="en-US"/>
            </a:defPPr>
            <a:lvl1pPr marL="9525" defTabSz="342900">
              <a:defRPr sz="7400" b="1" spc="4">
                <a:solidFill>
                  <a:srgbClr val="E00034"/>
                </a:solidFill>
                <a:latin typeface="Arial Black"/>
                <a:cs typeface="Arial Black"/>
              </a:defRPr>
            </a:lvl1pPr>
          </a:lstStyle>
          <a:p>
            <a:r>
              <a:rPr lang="en-GB" sz="2000" dirty="0" smtClean="0"/>
              <a:t>Budget optimisation 2</a:t>
            </a:r>
            <a:endParaRPr lang="en-US" sz="2000" dirty="0"/>
          </a:p>
        </p:txBody>
      </p:sp>
    </p:spTree>
    <p:extLst>
      <p:ext uri="{BB962C8B-B14F-4D97-AF65-F5344CB8AC3E}">
        <p14:creationId xmlns:p14="http://schemas.microsoft.com/office/powerpoint/2010/main" val="1921438879"/>
      </p:ext>
    </p:extLst>
  </p:cSld>
  <p:clrMapOvr>
    <a:masterClrMapping/>
  </p:clrMapOvr>
  <p:transition spd="slow">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90976" y="1284107"/>
            <a:ext cx="3332465" cy="827937"/>
            <a:chOff x="419300" y="2706103"/>
            <a:chExt cx="3397255" cy="1103917"/>
          </a:xfrm>
        </p:grpSpPr>
        <p:sp>
          <p:nvSpPr>
            <p:cNvPr id="6" name="object 6"/>
            <p:cNvSpPr txBox="1"/>
            <p:nvPr/>
          </p:nvSpPr>
          <p:spPr>
            <a:xfrm>
              <a:off x="419300" y="2979022"/>
              <a:ext cx="3397255" cy="830998"/>
            </a:xfrm>
            <a:prstGeom prst="rect">
              <a:avLst/>
            </a:prstGeom>
          </p:spPr>
          <p:txBody>
            <a:bodyPr vert="horz" wrap="square" lIns="0" tIns="0" rIns="0" bIns="0" rtlCol="0">
              <a:spAutoFit/>
            </a:bodyPr>
            <a:lstStyle/>
            <a:p>
              <a:pPr marL="9525" marR="3810" algn="ctr" defTabSz="342892"/>
              <a:r>
                <a:rPr lang="en-GB" sz="1350" spc="-4" dirty="0">
                  <a:solidFill>
                    <a:prstClr val="black"/>
                  </a:solidFill>
                  <a:latin typeface="Arial"/>
                  <a:cs typeface="Arial"/>
                </a:rPr>
                <a:t>Analysis conducted by </a:t>
              </a:r>
              <a:br>
                <a:rPr lang="en-GB" sz="1350" spc="-4" dirty="0">
                  <a:solidFill>
                    <a:prstClr val="black"/>
                  </a:solidFill>
                  <a:latin typeface="Arial"/>
                  <a:cs typeface="Arial"/>
                </a:rPr>
              </a:br>
              <a:r>
                <a:rPr lang="en-GB" sz="1350" spc="-4" dirty="0">
                  <a:solidFill>
                    <a:prstClr val="black"/>
                  </a:solidFill>
                  <a:latin typeface="Arial"/>
                  <a:cs typeface="Arial"/>
                </a:rPr>
                <a:t>Sally Dickerson, managing director</a:t>
              </a:r>
            </a:p>
            <a:p>
              <a:pPr marL="9525" marR="3810" algn="ctr" defTabSz="342892"/>
              <a:r>
                <a:rPr lang="en-GB" sz="1350" spc="-4" dirty="0">
                  <a:solidFill>
                    <a:prstClr val="black"/>
                  </a:solidFill>
                  <a:latin typeface="Arial"/>
                  <a:cs typeface="Arial"/>
                </a:rPr>
                <a:t> of effectiveness consultancy</a:t>
              </a:r>
              <a:endParaRPr sz="1350" dirty="0">
                <a:solidFill>
                  <a:prstClr val="black"/>
                </a:solidFill>
                <a:latin typeface="Arial"/>
                <a:cs typeface="Arial"/>
              </a:endParaRPr>
            </a:p>
          </p:txBody>
        </p:sp>
        <p:sp>
          <p:nvSpPr>
            <p:cNvPr id="9" name="object 9"/>
            <p:cNvSpPr/>
            <p:nvPr/>
          </p:nvSpPr>
          <p:spPr>
            <a:xfrm>
              <a:off x="432003" y="2706103"/>
              <a:ext cx="3384550" cy="162560"/>
            </a:xfrm>
            <a:custGeom>
              <a:avLst/>
              <a:gdLst/>
              <a:ahLst/>
              <a:cxnLst/>
              <a:rect l="l" t="t" r="r" b="b"/>
              <a:pathLst>
                <a:path w="3384550" h="162560">
                  <a:moveTo>
                    <a:pt x="0" y="162001"/>
                  </a:moveTo>
                  <a:lnTo>
                    <a:pt x="3384003" y="162001"/>
                  </a:lnTo>
                  <a:lnTo>
                    <a:pt x="3384003" y="0"/>
                  </a:lnTo>
                  <a:lnTo>
                    <a:pt x="0" y="0"/>
                  </a:lnTo>
                  <a:lnTo>
                    <a:pt x="0" y="162001"/>
                  </a:lnTo>
                  <a:close/>
                </a:path>
              </a:pathLst>
            </a:custGeom>
            <a:solidFill>
              <a:srgbClr val="E00034"/>
            </a:solidFill>
          </p:spPr>
          <p:txBody>
            <a:bodyPr wrap="square" lIns="0" tIns="0" rIns="0" bIns="0" rtlCol="0"/>
            <a:lstStyle/>
            <a:p>
              <a:pPr algn="ctr" defTabSz="342892"/>
              <a:endParaRPr dirty="0">
                <a:solidFill>
                  <a:prstClr val="black"/>
                </a:solidFill>
              </a:endParaRPr>
            </a:p>
          </p:txBody>
        </p:sp>
      </p:grpSp>
      <p:pic>
        <p:nvPicPr>
          <p:cNvPr id="16" name="Picture 15" descr="Benchmarketing blue with grey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909" y="4756225"/>
            <a:ext cx="1281761" cy="173211"/>
          </a:xfrm>
          <a:prstGeom prst="rect">
            <a:avLst/>
          </a:prstGeom>
        </p:spPr>
      </p:pic>
      <p:pic>
        <p:nvPicPr>
          <p:cNvPr id="17" name="Picture 16" descr="Newsworks_MasterLogo.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5342" y="4650003"/>
            <a:ext cx="401276" cy="372370"/>
          </a:xfrm>
          <a:prstGeom prst="rect">
            <a:avLst/>
          </a:prstGeom>
        </p:spPr>
      </p:pic>
      <p:sp>
        <p:nvSpPr>
          <p:cNvPr id="18" name="Title 1"/>
          <p:cNvSpPr txBox="1">
            <a:spLocks/>
          </p:cNvSpPr>
          <p:nvPr/>
        </p:nvSpPr>
        <p:spPr>
          <a:xfrm>
            <a:off x="361093" y="221468"/>
            <a:ext cx="8611286" cy="430887"/>
          </a:xfrm>
          <a:prstGeom prst="rect">
            <a:avLst/>
          </a:prstGeom>
        </p:spPr>
        <p:txBody>
          <a:bodyPr vert="horz" wrap="square" lIns="0" tIns="0" rIns="0" bIns="0" rtlCol="0">
            <a:spAutoFit/>
          </a:bodyPr>
          <a:lstStyle>
            <a:defPPr>
              <a:defRPr lang="en-US"/>
            </a:defPPr>
            <a:lvl1pPr marL="9525" defTabSz="342900">
              <a:defRPr sz="7400" b="1" spc="4">
                <a:solidFill>
                  <a:srgbClr val="E00034"/>
                </a:solidFill>
                <a:latin typeface="Arial Black"/>
                <a:cs typeface="Arial Black"/>
              </a:defRPr>
            </a:lvl1pPr>
          </a:lstStyle>
          <a:p>
            <a:r>
              <a:rPr lang="en-GB" sz="2800" dirty="0"/>
              <a:t>The ROI </a:t>
            </a:r>
            <a:r>
              <a:rPr lang="en-GB" sz="2800" dirty="0"/>
              <a:t>study</a:t>
            </a:r>
            <a:endParaRPr lang="en-US" sz="2800" dirty="0"/>
          </a:p>
        </p:txBody>
      </p:sp>
      <p:pic>
        <p:nvPicPr>
          <p:cNvPr id="19" name="Picture 18" descr="Benchmarketing blue with grey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618" y="2285096"/>
            <a:ext cx="2157929" cy="291612"/>
          </a:xfrm>
          <a:prstGeom prst="rect">
            <a:avLst/>
          </a:prstGeom>
        </p:spPr>
      </p:pic>
      <p:sp>
        <p:nvSpPr>
          <p:cNvPr id="15" name="TextBox 14"/>
          <p:cNvSpPr txBox="1"/>
          <p:nvPr/>
        </p:nvSpPr>
        <p:spPr>
          <a:xfrm>
            <a:off x="855476" y="2694619"/>
            <a:ext cx="2509148" cy="276999"/>
          </a:xfrm>
          <a:prstGeom prst="rect">
            <a:avLst/>
          </a:prstGeom>
          <a:noFill/>
        </p:spPr>
        <p:txBody>
          <a:bodyPr wrap="none" rtlCol="0">
            <a:spAutoFit/>
          </a:bodyPr>
          <a:lstStyle/>
          <a:p>
            <a:r>
              <a:rPr lang="en-GB" sz="1200" spc="-4" dirty="0">
                <a:solidFill>
                  <a:prstClr val="black"/>
                </a:solidFill>
                <a:latin typeface="Arial"/>
                <a:cs typeface="Arial"/>
              </a:rPr>
              <a:t>Part of the Omnicom Media </a:t>
            </a:r>
            <a:r>
              <a:rPr lang="en-GB" sz="1200" spc="-4" dirty="0">
                <a:solidFill>
                  <a:prstClr val="black"/>
                </a:solidFill>
                <a:latin typeface="Arial"/>
                <a:cs typeface="Arial"/>
              </a:rPr>
              <a:t>Group</a:t>
            </a:r>
            <a:endParaRPr lang="en-GB" sz="1200" spc="-4" dirty="0">
              <a:solidFill>
                <a:prstClr val="black"/>
              </a:solidFill>
              <a:latin typeface="Arial"/>
              <a:cs typeface="Arial"/>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7334" y="1312889"/>
            <a:ext cx="2261593" cy="1508687"/>
          </a:xfrm>
          <a:prstGeom prst="rect">
            <a:avLst/>
          </a:prstGeom>
          <a:ln>
            <a:solidFill>
              <a:srgbClr val="C00000"/>
            </a:solidFill>
          </a:ln>
        </p:spPr>
      </p:pic>
      <p:sp>
        <p:nvSpPr>
          <p:cNvPr id="3" name="TextBox 2"/>
          <p:cNvSpPr txBox="1"/>
          <p:nvPr/>
        </p:nvSpPr>
        <p:spPr>
          <a:xfrm>
            <a:off x="4362784" y="2875630"/>
            <a:ext cx="3830691" cy="2169825"/>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A </a:t>
            </a:r>
            <a:r>
              <a:rPr lang="en-US" sz="900" dirty="0">
                <a:latin typeface="Arial" panose="020B0604020202020204" pitchFamily="34" charset="0"/>
                <a:cs typeface="Arial" panose="020B0604020202020204" pitchFamily="34" charset="0"/>
              </a:rPr>
              <a:t>graduate in Mathematics from Oxford, Sally joined Mars UK as a market research analyst, later joining their Management Science division. She </a:t>
            </a:r>
            <a:r>
              <a:rPr lang="en-US" sz="900" dirty="0">
                <a:latin typeface="Arial" panose="020B0604020202020204" pitchFamily="34" charset="0"/>
                <a:cs typeface="Arial" panose="020B0604020202020204" pitchFamily="34" charset="0"/>
              </a:rPr>
              <a:t>co-founded </a:t>
            </a:r>
            <a:r>
              <a:rPr lang="en-US" sz="900" dirty="0">
                <a:latin typeface="Arial" panose="020B0604020202020204" pitchFamily="34" charset="0"/>
                <a:cs typeface="Arial" panose="020B0604020202020204" pitchFamily="34" charset="0"/>
              </a:rPr>
              <a:t>The Decision Shop, part of Bates/Cordiant </a:t>
            </a:r>
            <a:r>
              <a:rPr lang="en-US" sz="900" dirty="0">
                <a:latin typeface="Arial" panose="020B0604020202020204" pitchFamily="34" charset="0"/>
                <a:cs typeface="Arial" panose="020B0604020202020204" pitchFamily="34" charset="0"/>
              </a:rPr>
              <a:t>then in 1999 joined </a:t>
            </a:r>
            <a:r>
              <a:rPr lang="en-US" sz="900" dirty="0">
                <a:latin typeface="Arial" panose="020B0604020202020204" pitchFamily="34" charset="0"/>
                <a:cs typeface="Arial" panose="020B0604020202020204" pitchFamily="34" charset="0"/>
              </a:rPr>
              <a:t>the then OMD group and set up ROI (Return on Investment) focused on market mix modelling, which became OMD </a:t>
            </a:r>
            <a:r>
              <a:rPr lang="en-US" sz="900" dirty="0">
                <a:latin typeface="Arial" panose="020B0604020202020204" pitchFamily="34" charset="0"/>
                <a:cs typeface="Arial" panose="020B0604020202020204" pitchFamily="34" charset="0"/>
              </a:rPr>
              <a:t>Metrics, then </a:t>
            </a:r>
            <a:r>
              <a:rPr lang="en-US" sz="900" dirty="0" err="1">
                <a:latin typeface="Arial" panose="020B0604020202020204" pitchFamily="34" charset="0"/>
                <a:cs typeface="Arial" panose="020B0604020202020204" pitchFamily="34" charset="0"/>
              </a:rPr>
              <a:t>BrandScience</a:t>
            </a:r>
            <a:r>
              <a:rPr lang="en-US" sz="900"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rPr>
              <a:t>and is now </a:t>
            </a:r>
            <a:r>
              <a:rPr lang="en-US" sz="900" dirty="0" err="1">
                <a:latin typeface="Arial" panose="020B0604020202020204" pitchFamily="34" charset="0"/>
                <a:cs typeface="Arial" panose="020B0604020202020204" pitchFamily="34" charset="0"/>
              </a:rPr>
              <a:t>Annalect</a:t>
            </a:r>
            <a:r>
              <a:rPr lang="en-US" sz="900"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rPr>
              <a:t>Marketing Sciences.  In 2016 Sally </a:t>
            </a:r>
            <a:r>
              <a:rPr lang="en-US" sz="900" dirty="0">
                <a:latin typeface="Arial" panose="020B0604020202020204" pitchFamily="34" charset="0"/>
                <a:cs typeface="Arial" panose="020B0604020202020204" pitchFamily="34" charset="0"/>
              </a:rPr>
              <a:t>created </a:t>
            </a:r>
            <a:r>
              <a:rPr lang="en-US" sz="900" dirty="0">
                <a:latin typeface="Arial" panose="020B0604020202020204" pitchFamily="34" charset="0"/>
                <a:cs typeface="Arial" panose="020B0604020202020204" pitchFamily="34" charset="0"/>
              </a:rPr>
              <a:t>a new </a:t>
            </a:r>
            <a:r>
              <a:rPr lang="en-US" sz="900" dirty="0">
                <a:latin typeface="Arial" panose="020B0604020202020204" pitchFamily="34" charset="0"/>
                <a:cs typeface="Arial" panose="020B0604020202020204" pitchFamily="34" charset="0"/>
              </a:rPr>
              <a:t>consultancy business, </a:t>
            </a:r>
            <a:r>
              <a:rPr lang="en-US" sz="900" dirty="0" err="1">
                <a:latin typeface="Arial" panose="020B0604020202020204" pitchFamily="34" charset="0"/>
                <a:cs typeface="Arial" panose="020B0604020202020204" pitchFamily="34" charset="0"/>
              </a:rPr>
              <a:t>Benchmarketing</a:t>
            </a:r>
            <a:r>
              <a:rPr lang="en-US" sz="900"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rPr>
              <a:t>running strategic quantitative consultancy </a:t>
            </a:r>
            <a:r>
              <a:rPr lang="en-US" sz="900" dirty="0">
                <a:latin typeface="Arial" panose="020B0604020202020204" pitchFamily="34" charset="0"/>
                <a:cs typeface="Arial" panose="020B0604020202020204" pitchFamily="34" charset="0"/>
              </a:rPr>
              <a:t>projects </a:t>
            </a:r>
            <a:r>
              <a:rPr lang="en-US" sz="900" dirty="0">
                <a:latin typeface="Arial" panose="020B0604020202020204" pitchFamily="34" charset="0"/>
                <a:cs typeface="Arial" panose="020B0604020202020204" pitchFamily="34" charset="0"/>
              </a:rPr>
              <a:t>using meta analysis</a:t>
            </a:r>
            <a:r>
              <a:rPr lang="en-US" sz="900" dirty="0">
                <a:latin typeface="Arial" panose="020B0604020202020204" pitchFamily="34" charset="0"/>
                <a:cs typeface="Arial" panose="020B0604020202020204" pitchFamily="34" charset="0"/>
              </a:rPr>
              <a:t>.</a:t>
            </a:r>
          </a:p>
          <a:p>
            <a:r>
              <a:rPr lang="en-US" sz="900" dirty="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She has also contributed to over 30 IPA advertising effectiveness awards, been an IPA effectiveness award judge, and run marketing effectiveness masterclasses for the Marketing Society and Chartered Institute of Marketing. She was a judge on the inaugural Cannes Creative Effectiveness Lions panel, in 2011 and again in </a:t>
            </a:r>
            <a:r>
              <a:rPr lang="en-US" sz="900" dirty="0">
                <a:latin typeface="Arial" panose="020B0604020202020204" pitchFamily="34" charset="0"/>
                <a:cs typeface="Arial" panose="020B0604020202020204" pitchFamily="34" charset="0"/>
              </a:rPr>
              <a:t>2013.</a:t>
            </a:r>
            <a:endParaRPr lang="en-GB" sz="900" dirty="0">
              <a:latin typeface="Arial" panose="020B0604020202020204" pitchFamily="34" charset="0"/>
              <a:cs typeface="Arial" panose="020B0604020202020204" pitchFamily="34" charset="0"/>
            </a:endParaRPr>
          </a:p>
          <a:p>
            <a:endParaRPr lang="en-GB"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208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35342" y="961351"/>
            <a:ext cx="2627073" cy="1549915"/>
            <a:chOff x="313789" y="1281800"/>
            <a:chExt cx="3502764" cy="2066554"/>
          </a:xfrm>
        </p:grpSpPr>
        <p:sp>
          <p:nvSpPr>
            <p:cNvPr id="3" name="object 3"/>
            <p:cNvSpPr txBox="1"/>
            <p:nvPr/>
          </p:nvSpPr>
          <p:spPr>
            <a:xfrm>
              <a:off x="313789" y="1281800"/>
              <a:ext cx="865505" cy="1546860"/>
            </a:xfrm>
            <a:prstGeom prst="rect">
              <a:avLst/>
            </a:prstGeom>
          </p:spPr>
          <p:txBody>
            <a:bodyPr vert="horz" wrap="square" lIns="0" tIns="0" rIns="0" bIns="0" rtlCol="0">
              <a:spAutoFit/>
            </a:bodyPr>
            <a:lstStyle/>
            <a:p>
              <a:pPr marL="9525" defTabSz="342900"/>
              <a:r>
                <a:rPr sz="7400" b="1" spc="4" dirty="0">
                  <a:solidFill>
                    <a:srgbClr val="E00034"/>
                  </a:solidFill>
                  <a:latin typeface="Arial Black"/>
                  <a:cs typeface="Arial Black"/>
                </a:rPr>
                <a:t>1</a:t>
              </a:r>
              <a:endParaRPr sz="7400" dirty="0">
                <a:solidFill>
                  <a:srgbClr val="E00034"/>
                </a:solidFill>
                <a:latin typeface="Arial Black"/>
                <a:cs typeface="Arial Black"/>
              </a:endParaRPr>
            </a:p>
          </p:txBody>
        </p:sp>
        <p:sp>
          <p:nvSpPr>
            <p:cNvPr id="6" name="object 6"/>
            <p:cNvSpPr txBox="1"/>
            <p:nvPr/>
          </p:nvSpPr>
          <p:spPr>
            <a:xfrm>
              <a:off x="419300" y="2979022"/>
              <a:ext cx="3282315" cy="369332"/>
            </a:xfrm>
            <a:prstGeom prst="rect">
              <a:avLst/>
            </a:prstGeom>
          </p:spPr>
          <p:txBody>
            <a:bodyPr vert="horz" wrap="square" lIns="0" tIns="0" rIns="0" bIns="0" rtlCol="0">
              <a:spAutoFit/>
            </a:bodyPr>
            <a:lstStyle/>
            <a:p>
              <a:pPr marL="9525" marR="3810" defTabSz="342900"/>
              <a:r>
                <a:rPr lang="en-GB" spc="-4" dirty="0" smtClean="0">
                  <a:solidFill>
                    <a:prstClr val="black"/>
                  </a:solidFill>
                  <a:latin typeface="Arial"/>
                  <a:cs typeface="Arial"/>
                </a:rPr>
                <a:t>Advertising spend data</a:t>
              </a:r>
              <a:endParaRPr dirty="0">
                <a:solidFill>
                  <a:prstClr val="black"/>
                </a:solidFill>
                <a:latin typeface="Arial"/>
                <a:cs typeface="Arial"/>
              </a:endParaRPr>
            </a:p>
          </p:txBody>
        </p:sp>
        <p:sp>
          <p:nvSpPr>
            <p:cNvPr id="9" name="object 9"/>
            <p:cNvSpPr/>
            <p:nvPr/>
          </p:nvSpPr>
          <p:spPr>
            <a:xfrm>
              <a:off x="432003" y="2706103"/>
              <a:ext cx="3384550" cy="162560"/>
            </a:xfrm>
            <a:custGeom>
              <a:avLst/>
              <a:gdLst/>
              <a:ahLst/>
              <a:cxnLst/>
              <a:rect l="l" t="t" r="r" b="b"/>
              <a:pathLst>
                <a:path w="3384550" h="162560">
                  <a:moveTo>
                    <a:pt x="0" y="162001"/>
                  </a:moveTo>
                  <a:lnTo>
                    <a:pt x="3384003" y="162001"/>
                  </a:lnTo>
                  <a:lnTo>
                    <a:pt x="3384003" y="0"/>
                  </a:lnTo>
                  <a:lnTo>
                    <a:pt x="0" y="0"/>
                  </a:lnTo>
                  <a:lnTo>
                    <a:pt x="0" y="162001"/>
                  </a:lnTo>
                  <a:close/>
                </a:path>
              </a:pathLst>
            </a:custGeom>
            <a:solidFill>
              <a:srgbClr val="E00034"/>
            </a:solidFill>
          </p:spPr>
          <p:txBody>
            <a:bodyPr wrap="square" lIns="0" tIns="0" rIns="0" bIns="0" rtlCol="0"/>
            <a:lstStyle/>
            <a:p>
              <a:pPr defTabSz="342900"/>
              <a:endParaRPr dirty="0">
                <a:solidFill>
                  <a:prstClr val="black"/>
                </a:solidFill>
              </a:endParaRPr>
            </a:p>
          </p:txBody>
        </p:sp>
      </p:grpSp>
      <p:grpSp>
        <p:nvGrpSpPr>
          <p:cNvPr id="13" name="Group 12"/>
          <p:cNvGrpSpPr/>
          <p:nvPr/>
        </p:nvGrpSpPr>
        <p:grpSpPr>
          <a:xfrm>
            <a:off x="3171579" y="961350"/>
            <a:ext cx="2579617" cy="1826913"/>
            <a:chOff x="4228771" y="1281800"/>
            <a:chExt cx="3439489" cy="2435886"/>
          </a:xfrm>
        </p:grpSpPr>
        <p:sp>
          <p:nvSpPr>
            <p:cNvPr id="4" name="object 4"/>
            <p:cNvSpPr txBox="1"/>
            <p:nvPr/>
          </p:nvSpPr>
          <p:spPr>
            <a:xfrm>
              <a:off x="4228771" y="1281800"/>
              <a:ext cx="865505" cy="1546860"/>
            </a:xfrm>
            <a:prstGeom prst="rect">
              <a:avLst/>
            </a:prstGeom>
          </p:spPr>
          <p:txBody>
            <a:bodyPr vert="horz" wrap="square" lIns="0" tIns="0" rIns="0" bIns="0" rtlCol="0">
              <a:spAutoFit/>
            </a:bodyPr>
            <a:lstStyle/>
            <a:p>
              <a:pPr marL="9525" defTabSz="342900"/>
              <a:r>
                <a:rPr sz="7400" b="1" spc="4" dirty="0">
                  <a:solidFill>
                    <a:srgbClr val="E00034"/>
                  </a:solidFill>
                  <a:latin typeface="Arial Black"/>
                  <a:cs typeface="Arial Black"/>
                </a:rPr>
                <a:t>2</a:t>
              </a:r>
              <a:endParaRPr sz="7400" dirty="0">
                <a:solidFill>
                  <a:srgbClr val="E00034"/>
                </a:solidFill>
                <a:latin typeface="Arial Black"/>
                <a:cs typeface="Arial Black"/>
              </a:endParaRPr>
            </a:p>
          </p:txBody>
        </p:sp>
        <p:sp>
          <p:nvSpPr>
            <p:cNvPr id="8" name="object 8"/>
            <p:cNvSpPr txBox="1"/>
            <p:nvPr/>
          </p:nvSpPr>
          <p:spPr>
            <a:xfrm>
              <a:off x="4354902" y="2979022"/>
              <a:ext cx="3103245" cy="738664"/>
            </a:xfrm>
            <a:prstGeom prst="rect">
              <a:avLst/>
            </a:prstGeom>
          </p:spPr>
          <p:txBody>
            <a:bodyPr vert="horz" wrap="square" lIns="0" tIns="0" rIns="0" bIns="0" rtlCol="0">
              <a:spAutoFit/>
            </a:bodyPr>
            <a:lstStyle/>
            <a:p>
              <a:pPr marL="9525" marR="3810" defTabSz="342900"/>
              <a:r>
                <a:rPr lang="en-GB" spc="-4" dirty="0" smtClean="0">
                  <a:solidFill>
                    <a:prstClr val="black"/>
                  </a:solidFill>
                  <a:latin typeface="Arial"/>
                  <a:cs typeface="Arial"/>
                </a:rPr>
                <a:t>A meta analysis of econometric models</a:t>
              </a:r>
              <a:endParaRPr dirty="0">
                <a:solidFill>
                  <a:prstClr val="black"/>
                </a:solidFill>
                <a:latin typeface="Arial"/>
                <a:cs typeface="Arial"/>
              </a:endParaRPr>
            </a:p>
          </p:txBody>
        </p:sp>
        <p:sp>
          <p:nvSpPr>
            <p:cNvPr id="10" name="object 10"/>
            <p:cNvSpPr/>
            <p:nvPr/>
          </p:nvSpPr>
          <p:spPr>
            <a:xfrm>
              <a:off x="4277995" y="2706103"/>
              <a:ext cx="3390265" cy="162560"/>
            </a:xfrm>
            <a:custGeom>
              <a:avLst/>
              <a:gdLst/>
              <a:ahLst/>
              <a:cxnLst/>
              <a:rect l="l" t="t" r="r" b="b"/>
              <a:pathLst>
                <a:path w="3390265" h="162560">
                  <a:moveTo>
                    <a:pt x="0" y="162001"/>
                  </a:moveTo>
                  <a:lnTo>
                    <a:pt x="3389998" y="162001"/>
                  </a:lnTo>
                  <a:lnTo>
                    <a:pt x="3389998" y="0"/>
                  </a:lnTo>
                  <a:lnTo>
                    <a:pt x="0" y="0"/>
                  </a:lnTo>
                  <a:lnTo>
                    <a:pt x="0" y="162001"/>
                  </a:lnTo>
                  <a:close/>
                </a:path>
              </a:pathLst>
            </a:custGeom>
            <a:solidFill>
              <a:srgbClr val="E00034"/>
            </a:solidFill>
          </p:spPr>
          <p:txBody>
            <a:bodyPr wrap="square" lIns="0" tIns="0" rIns="0" bIns="0" rtlCol="0"/>
            <a:lstStyle/>
            <a:p>
              <a:pPr defTabSz="342900"/>
              <a:endParaRPr dirty="0">
                <a:solidFill>
                  <a:prstClr val="black"/>
                </a:solidFill>
              </a:endParaRPr>
            </a:p>
          </p:txBody>
        </p:sp>
      </p:grpSp>
      <p:grpSp>
        <p:nvGrpSpPr>
          <p:cNvPr id="14" name="Group 13"/>
          <p:cNvGrpSpPr/>
          <p:nvPr/>
        </p:nvGrpSpPr>
        <p:grpSpPr>
          <a:xfrm>
            <a:off x="6083268" y="961351"/>
            <a:ext cx="2552431" cy="1528332"/>
            <a:chOff x="8111023" y="1281800"/>
            <a:chExt cx="3403241" cy="2037776"/>
          </a:xfrm>
        </p:grpSpPr>
        <p:sp>
          <p:nvSpPr>
            <p:cNvPr id="5" name="object 5"/>
            <p:cNvSpPr txBox="1"/>
            <p:nvPr/>
          </p:nvSpPr>
          <p:spPr>
            <a:xfrm>
              <a:off x="8111023" y="1281800"/>
              <a:ext cx="865505" cy="1546860"/>
            </a:xfrm>
            <a:prstGeom prst="rect">
              <a:avLst/>
            </a:prstGeom>
          </p:spPr>
          <p:txBody>
            <a:bodyPr vert="horz" wrap="square" lIns="0" tIns="0" rIns="0" bIns="0" rtlCol="0">
              <a:spAutoFit/>
            </a:bodyPr>
            <a:lstStyle/>
            <a:p>
              <a:pPr marL="9525" defTabSz="342900"/>
              <a:r>
                <a:rPr sz="7400" b="1" spc="4" dirty="0">
                  <a:solidFill>
                    <a:srgbClr val="E00034"/>
                  </a:solidFill>
                  <a:latin typeface="Arial Black"/>
                  <a:cs typeface="Arial Black"/>
                </a:rPr>
                <a:t>3</a:t>
              </a:r>
              <a:endParaRPr sz="7400" dirty="0">
                <a:solidFill>
                  <a:srgbClr val="E00034"/>
                </a:solidFill>
                <a:latin typeface="Arial Black"/>
                <a:cs typeface="Arial Black"/>
              </a:endParaRPr>
            </a:p>
          </p:txBody>
        </p:sp>
        <p:sp>
          <p:nvSpPr>
            <p:cNvPr id="11" name="object 11"/>
            <p:cNvSpPr/>
            <p:nvPr/>
          </p:nvSpPr>
          <p:spPr>
            <a:xfrm>
              <a:off x="8123999" y="2706103"/>
              <a:ext cx="3390265" cy="162560"/>
            </a:xfrm>
            <a:custGeom>
              <a:avLst/>
              <a:gdLst/>
              <a:ahLst/>
              <a:cxnLst/>
              <a:rect l="l" t="t" r="r" b="b"/>
              <a:pathLst>
                <a:path w="3390265" h="162560">
                  <a:moveTo>
                    <a:pt x="0" y="162001"/>
                  </a:moveTo>
                  <a:lnTo>
                    <a:pt x="3389998" y="162001"/>
                  </a:lnTo>
                  <a:lnTo>
                    <a:pt x="3389998" y="0"/>
                  </a:lnTo>
                  <a:lnTo>
                    <a:pt x="0" y="0"/>
                  </a:lnTo>
                  <a:lnTo>
                    <a:pt x="0" y="162001"/>
                  </a:lnTo>
                  <a:close/>
                </a:path>
              </a:pathLst>
            </a:custGeom>
            <a:solidFill>
              <a:srgbClr val="E00034"/>
            </a:solidFill>
          </p:spPr>
          <p:txBody>
            <a:bodyPr wrap="square" lIns="0" tIns="0" rIns="0" bIns="0" rtlCol="0"/>
            <a:lstStyle/>
            <a:p>
              <a:pPr defTabSz="342900"/>
              <a:endParaRPr dirty="0">
                <a:solidFill>
                  <a:prstClr val="black"/>
                </a:solidFill>
              </a:endParaRPr>
            </a:p>
          </p:txBody>
        </p:sp>
        <p:sp>
          <p:nvSpPr>
            <p:cNvPr id="12" name="object 8"/>
            <p:cNvSpPr txBox="1"/>
            <p:nvPr/>
          </p:nvSpPr>
          <p:spPr>
            <a:xfrm>
              <a:off x="8200970" y="2950244"/>
              <a:ext cx="3103245" cy="369332"/>
            </a:xfrm>
            <a:prstGeom prst="rect">
              <a:avLst/>
            </a:prstGeom>
          </p:spPr>
          <p:txBody>
            <a:bodyPr vert="horz" wrap="square" lIns="0" tIns="0" rIns="0" bIns="0" rtlCol="0">
              <a:spAutoFit/>
            </a:bodyPr>
            <a:lstStyle/>
            <a:p>
              <a:pPr marL="9525" marR="3810" defTabSz="342900"/>
              <a:r>
                <a:rPr lang="en-GB" spc="-4" dirty="0" smtClean="0">
                  <a:solidFill>
                    <a:prstClr val="black"/>
                  </a:solidFill>
                  <a:latin typeface="Arial"/>
                  <a:cs typeface="Arial"/>
                </a:rPr>
                <a:t>Budget optimisation</a:t>
              </a:r>
              <a:endParaRPr dirty="0">
                <a:solidFill>
                  <a:prstClr val="black"/>
                </a:solidFill>
                <a:latin typeface="Arial"/>
                <a:cs typeface="Arial"/>
              </a:endParaRPr>
            </a:p>
          </p:txBody>
        </p:sp>
      </p:grpSp>
      <p:pic>
        <p:nvPicPr>
          <p:cNvPr id="16" name="Picture 15" descr="Benchmarketing blue with grey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908" y="4756224"/>
            <a:ext cx="1281761" cy="173211"/>
          </a:xfrm>
          <a:prstGeom prst="rect">
            <a:avLst/>
          </a:prstGeom>
        </p:spPr>
      </p:pic>
      <p:pic>
        <p:nvPicPr>
          <p:cNvPr id="17" name="Picture 16" descr="Newsworks_Maste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342" y="4650002"/>
            <a:ext cx="401276" cy="372370"/>
          </a:xfrm>
          <a:prstGeom prst="rect">
            <a:avLst/>
          </a:prstGeom>
        </p:spPr>
      </p:pic>
      <p:sp>
        <p:nvSpPr>
          <p:cNvPr id="18" name="Title 1"/>
          <p:cNvSpPr txBox="1">
            <a:spLocks/>
          </p:cNvSpPr>
          <p:nvPr/>
        </p:nvSpPr>
        <p:spPr>
          <a:xfrm>
            <a:off x="361092" y="221467"/>
            <a:ext cx="8611286" cy="430887"/>
          </a:xfrm>
          <a:prstGeom prst="rect">
            <a:avLst/>
          </a:prstGeom>
        </p:spPr>
        <p:txBody>
          <a:bodyPr vert="horz" wrap="square" lIns="0" tIns="0" rIns="0" bIns="0" rtlCol="0">
            <a:spAutoFit/>
          </a:bodyPr>
          <a:lstStyle>
            <a:defPPr>
              <a:defRPr lang="en-US"/>
            </a:defPPr>
            <a:lvl1pPr marL="9525" defTabSz="342900">
              <a:defRPr sz="7400" b="1" spc="4">
                <a:solidFill>
                  <a:srgbClr val="E00034"/>
                </a:solidFill>
                <a:latin typeface="Arial Black"/>
                <a:cs typeface="Arial Black"/>
              </a:defRPr>
            </a:lvl1pPr>
          </a:lstStyle>
          <a:p>
            <a:r>
              <a:rPr lang="en-GB" sz="2800" dirty="0"/>
              <a:t>The ROI study: methodology</a:t>
            </a:r>
            <a:endParaRPr lang="en-US" sz="2800" dirty="0"/>
          </a:p>
        </p:txBody>
      </p:sp>
    </p:spTree>
    <p:extLst>
      <p:ext uri="{BB962C8B-B14F-4D97-AF65-F5344CB8AC3E}">
        <p14:creationId xmlns:p14="http://schemas.microsoft.com/office/powerpoint/2010/main" val="15229705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35342" y="961351"/>
            <a:ext cx="2627073" cy="1549915"/>
            <a:chOff x="313789" y="1281800"/>
            <a:chExt cx="3502764" cy="2066554"/>
          </a:xfrm>
        </p:grpSpPr>
        <p:sp>
          <p:nvSpPr>
            <p:cNvPr id="3" name="object 3"/>
            <p:cNvSpPr txBox="1"/>
            <p:nvPr/>
          </p:nvSpPr>
          <p:spPr>
            <a:xfrm>
              <a:off x="313789" y="1281800"/>
              <a:ext cx="865505" cy="1546860"/>
            </a:xfrm>
            <a:prstGeom prst="rect">
              <a:avLst/>
            </a:prstGeom>
          </p:spPr>
          <p:txBody>
            <a:bodyPr vert="horz" wrap="square" lIns="0" tIns="0" rIns="0" bIns="0" rtlCol="0">
              <a:spAutoFit/>
            </a:bodyPr>
            <a:lstStyle/>
            <a:p>
              <a:pPr marL="9525" defTabSz="342900"/>
              <a:r>
                <a:rPr sz="7400" b="1" spc="4" dirty="0">
                  <a:solidFill>
                    <a:srgbClr val="E00034"/>
                  </a:solidFill>
                  <a:latin typeface="Arial Black"/>
                  <a:cs typeface="Arial Black"/>
                </a:rPr>
                <a:t>1</a:t>
              </a:r>
              <a:endParaRPr sz="7400" dirty="0">
                <a:solidFill>
                  <a:srgbClr val="E00034"/>
                </a:solidFill>
                <a:latin typeface="Arial Black"/>
                <a:cs typeface="Arial Black"/>
              </a:endParaRPr>
            </a:p>
          </p:txBody>
        </p:sp>
        <p:sp>
          <p:nvSpPr>
            <p:cNvPr id="6" name="object 6"/>
            <p:cNvSpPr txBox="1"/>
            <p:nvPr/>
          </p:nvSpPr>
          <p:spPr>
            <a:xfrm>
              <a:off x="419300" y="2979022"/>
              <a:ext cx="3282315" cy="369332"/>
            </a:xfrm>
            <a:prstGeom prst="rect">
              <a:avLst/>
            </a:prstGeom>
          </p:spPr>
          <p:txBody>
            <a:bodyPr vert="horz" wrap="square" lIns="0" tIns="0" rIns="0" bIns="0" rtlCol="0">
              <a:spAutoFit/>
            </a:bodyPr>
            <a:lstStyle/>
            <a:p>
              <a:pPr marL="9525" marR="3810" defTabSz="342900"/>
              <a:r>
                <a:rPr lang="en-GB" spc="-4" dirty="0" smtClean="0">
                  <a:solidFill>
                    <a:prstClr val="black"/>
                  </a:solidFill>
                  <a:latin typeface="Arial"/>
                  <a:cs typeface="Arial"/>
                </a:rPr>
                <a:t>Advertising spend data</a:t>
              </a:r>
              <a:endParaRPr dirty="0">
                <a:solidFill>
                  <a:prstClr val="black"/>
                </a:solidFill>
                <a:latin typeface="Arial"/>
                <a:cs typeface="Arial"/>
              </a:endParaRPr>
            </a:p>
          </p:txBody>
        </p:sp>
        <p:sp>
          <p:nvSpPr>
            <p:cNvPr id="9" name="object 9"/>
            <p:cNvSpPr/>
            <p:nvPr/>
          </p:nvSpPr>
          <p:spPr>
            <a:xfrm>
              <a:off x="432003" y="2706103"/>
              <a:ext cx="3384550" cy="162560"/>
            </a:xfrm>
            <a:custGeom>
              <a:avLst/>
              <a:gdLst/>
              <a:ahLst/>
              <a:cxnLst/>
              <a:rect l="l" t="t" r="r" b="b"/>
              <a:pathLst>
                <a:path w="3384550" h="162560">
                  <a:moveTo>
                    <a:pt x="0" y="162001"/>
                  </a:moveTo>
                  <a:lnTo>
                    <a:pt x="3384003" y="162001"/>
                  </a:lnTo>
                  <a:lnTo>
                    <a:pt x="3384003" y="0"/>
                  </a:lnTo>
                  <a:lnTo>
                    <a:pt x="0" y="0"/>
                  </a:lnTo>
                  <a:lnTo>
                    <a:pt x="0" y="162001"/>
                  </a:lnTo>
                  <a:close/>
                </a:path>
              </a:pathLst>
            </a:custGeom>
            <a:solidFill>
              <a:srgbClr val="E00034"/>
            </a:solidFill>
          </p:spPr>
          <p:txBody>
            <a:bodyPr wrap="square" lIns="0" tIns="0" rIns="0" bIns="0" rtlCol="0"/>
            <a:lstStyle/>
            <a:p>
              <a:pPr defTabSz="342900"/>
              <a:endParaRPr dirty="0">
                <a:solidFill>
                  <a:prstClr val="black"/>
                </a:solidFill>
              </a:endParaRPr>
            </a:p>
          </p:txBody>
        </p:sp>
      </p:grpSp>
      <p:pic>
        <p:nvPicPr>
          <p:cNvPr id="16" name="Picture 15" descr="Benchmarketing blue with grey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908" y="4756224"/>
            <a:ext cx="1281761" cy="173211"/>
          </a:xfrm>
          <a:prstGeom prst="rect">
            <a:avLst/>
          </a:prstGeom>
        </p:spPr>
      </p:pic>
      <p:pic>
        <p:nvPicPr>
          <p:cNvPr id="17" name="Picture 16" descr="Newsworks_Maste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342" y="4650002"/>
            <a:ext cx="401276" cy="372370"/>
          </a:xfrm>
          <a:prstGeom prst="rect">
            <a:avLst/>
          </a:prstGeom>
        </p:spPr>
      </p:pic>
      <p:sp>
        <p:nvSpPr>
          <p:cNvPr id="18" name="Title 1"/>
          <p:cNvSpPr txBox="1">
            <a:spLocks/>
          </p:cNvSpPr>
          <p:nvPr/>
        </p:nvSpPr>
        <p:spPr>
          <a:xfrm>
            <a:off x="361092" y="221467"/>
            <a:ext cx="8611286" cy="430887"/>
          </a:xfrm>
          <a:prstGeom prst="rect">
            <a:avLst/>
          </a:prstGeom>
        </p:spPr>
        <p:txBody>
          <a:bodyPr vert="horz" wrap="square" lIns="0" tIns="0" rIns="0" bIns="0" rtlCol="0">
            <a:spAutoFit/>
          </a:bodyPr>
          <a:lstStyle>
            <a:defPPr>
              <a:defRPr lang="en-US"/>
            </a:defPPr>
            <a:lvl1pPr marL="9525" defTabSz="342900">
              <a:defRPr sz="7400" b="1" spc="4">
                <a:solidFill>
                  <a:srgbClr val="E00034"/>
                </a:solidFill>
                <a:latin typeface="Arial Black"/>
                <a:cs typeface="Arial Black"/>
              </a:defRPr>
            </a:lvl1pPr>
          </a:lstStyle>
          <a:p>
            <a:r>
              <a:rPr lang="en-GB" sz="2800" dirty="0"/>
              <a:t>The ROI study: methodology</a:t>
            </a:r>
            <a:endParaRPr lang="en-US" sz="2800" dirty="0"/>
          </a:p>
        </p:txBody>
      </p:sp>
    </p:spTree>
    <p:extLst>
      <p:ext uri="{BB962C8B-B14F-4D97-AF65-F5344CB8AC3E}">
        <p14:creationId xmlns:p14="http://schemas.microsoft.com/office/powerpoint/2010/main" val="1196609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598" y="177666"/>
            <a:ext cx="8457381" cy="1235496"/>
          </a:xfrm>
          <a:prstGeom prst="rect">
            <a:avLst/>
          </a:prstGeom>
        </p:spPr>
        <p:txBody>
          <a:bodyPr>
            <a:noAutofit/>
          </a:bodyPr>
          <a:lstStyle/>
          <a:p>
            <a:pPr marL="9525" algn="l" defTabSz="342900">
              <a:lnSpc>
                <a:spcPct val="90000"/>
              </a:lnSpc>
            </a:pPr>
            <a:r>
              <a:rPr lang="en-GB" sz="2800" b="1" spc="4" dirty="0">
                <a:solidFill>
                  <a:srgbClr val="E00034"/>
                </a:solidFill>
                <a:latin typeface="Arial Black"/>
                <a:ea typeface="+mn-ea"/>
                <a:cs typeface="Arial Black"/>
              </a:rPr>
              <a:t>SMI data provides a representative picture of actual media mix</a:t>
            </a:r>
            <a:endParaRPr sz="2800" b="1" spc="4" dirty="0">
              <a:solidFill>
                <a:srgbClr val="E00034"/>
              </a:solidFill>
              <a:latin typeface="Arial Black"/>
              <a:ea typeface="+mn-ea"/>
              <a:cs typeface="Arial Black"/>
            </a:endParaRPr>
          </a:p>
        </p:txBody>
      </p:sp>
      <p:sp>
        <p:nvSpPr>
          <p:cNvPr id="5" name="TextBox 4"/>
          <p:cNvSpPr txBox="1"/>
          <p:nvPr/>
        </p:nvSpPr>
        <p:spPr>
          <a:xfrm>
            <a:off x="457200" y="2212408"/>
            <a:ext cx="1817278" cy="1169551"/>
          </a:xfrm>
          <a:prstGeom prst="rect">
            <a:avLst/>
          </a:prstGeom>
          <a:noFill/>
        </p:spPr>
        <p:txBody>
          <a:bodyPr wrap="square" rtlCol="0">
            <a:spAutoFit/>
          </a:bodyPr>
          <a:lstStyle/>
          <a:p>
            <a:r>
              <a:rPr lang="en-GB" sz="1400" dirty="0">
                <a:latin typeface="Arial Black"/>
                <a:cs typeface="Arial Black"/>
              </a:rPr>
              <a:t>Actual media spend from booking data provided by 65% of UK </a:t>
            </a:r>
            <a:r>
              <a:rPr lang="en-GB" sz="1400" dirty="0" smtClean="0">
                <a:latin typeface="Arial Black"/>
                <a:cs typeface="Arial Black"/>
              </a:rPr>
              <a:t>agencies</a:t>
            </a:r>
            <a:endParaRPr lang="en-GB" sz="1400" dirty="0">
              <a:latin typeface="Arial Black"/>
              <a:cs typeface="Arial Black"/>
            </a:endParaRPr>
          </a:p>
        </p:txBody>
      </p:sp>
      <p:sp>
        <p:nvSpPr>
          <p:cNvPr id="6" name="TextBox 5"/>
          <p:cNvSpPr txBox="1"/>
          <p:nvPr/>
        </p:nvSpPr>
        <p:spPr>
          <a:xfrm>
            <a:off x="2711861" y="2320130"/>
            <a:ext cx="1581557" cy="738664"/>
          </a:xfrm>
          <a:prstGeom prst="rect">
            <a:avLst/>
          </a:prstGeom>
          <a:noFill/>
        </p:spPr>
        <p:txBody>
          <a:bodyPr wrap="square" rtlCol="0">
            <a:spAutoFit/>
          </a:bodyPr>
          <a:lstStyle/>
          <a:p>
            <a:r>
              <a:rPr lang="en-GB" sz="1400" dirty="0" smtClean="0">
                <a:latin typeface="Arial Black"/>
                <a:cs typeface="Arial Black"/>
              </a:rPr>
              <a:t>Data across </a:t>
            </a:r>
            <a:br>
              <a:rPr lang="en-GB" sz="1400" dirty="0" smtClean="0">
                <a:latin typeface="Arial Black"/>
                <a:cs typeface="Arial Black"/>
              </a:rPr>
            </a:br>
            <a:r>
              <a:rPr lang="en-GB" sz="1400" dirty="0" smtClean="0">
                <a:latin typeface="Arial Black"/>
                <a:cs typeface="Arial Black"/>
              </a:rPr>
              <a:t>all above the </a:t>
            </a:r>
            <a:br>
              <a:rPr lang="en-GB" sz="1400" dirty="0" smtClean="0">
                <a:latin typeface="Arial Black"/>
                <a:cs typeface="Arial Black"/>
              </a:rPr>
            </a:br>
            <a:r>
              <a:rPr lang="en-GB" sz="1400" dirty="0" smtClean="0">
                <a:latin typeface="Arial Black"/>
                <a:cs typeface="Arial Black"/>
              </a:rPr>
              <a:t>line media</a:t>
            </a:r>
            <a:endParaRPr lang="en-GB" sz="1400" dirty="0">
              <a:latin typeface="Arial Black"/>
              <a:cs typeface="Arial Black"/>
            </a:endParaRPr>
          </a:p>
        </p:txBody>
      </p:sp>
      <p:sp>
        <p:nvSpPr>
          <p:cNvPr id="7" name="TextBox 6"/>
          <p:cNvSpPr txBox="1"/>
          <p:nvPr/>
        </p:nvSpPr>
        <p:spPr>
          <a:xfrm>
            <a:off x="4332756" y="2212408"/>
            <a:ext cx="2451502" cy="954107"/>
          </a:xfrm>
          <a:prstGeom prst="rect">
            <a:avLst/>
          </a:prstGeom>
          <a:noFill/>
        </p:spPr>
        <p:txBody>
          <a:bodyPr wrap="square" rtlCol="0">
            <a:spAutoFit/>
          </a:bodyPr>
          <a:lstStyle/>
          <a:p>
            <a:r>
              <a:rPr lang="en-GB" sz="1400" dirty="0" smtClean="0">
                <a:latin typeface="Arial Black"/>
                <a:cs typeface="Arial Black"/>
              </a:rPr>
              <a:t>Detailed breakdown </a:t>
            </a:r>
            <a:br>
              <a:rPr lang="en-GB" sz="1400" dirty="0" smtClean="0">
                <a:latin typeface="Arial Black"/>
                <a:cs typeface="Arial Black"/>
              </a:rPr>
            </a:br>
            <a:r>
              <a:rPr lang="en-GB" sz="1400" dirty="0" smtClean="0">
                <a:latin typeface="Arial Black"/>
                <a:cs typeface="Arial Black"/>
              </a:rPr>
              <a:t>of digital spend across display, video and </a:t>
            </a:r>
            <a:br>
              <a:rPr lang="en-GB" sz="1400" dirty="0" smtClean="0">
                <a:latin typeface="Arial Black"/>
                <a:cs typeface="Arial Black"/>
              </a:rPr>
            </a:br>
            <a:r>
              <a:rPr lang="en-GB" sz="1400" dirty="0" smtClean="0">
                <a:latin typeface="Arial Black"/>
                <a:cs typeface="Arial Black"/>
              </a:rPr>
              <a:t>paid search</a:t>
            </a:r>
            <a:endParaRPr lang="en-GB" sz="1400" dirty="0">
              <a:latin typeface="Arial Black"/>
              <a:cs typeface="Arial Black"/>
            </a:endParaRPr>
          </a:p>
        </p:txBody>
      </p:sp>
      <p:sp>
        <p:nvSpPr>
          <p:cNvPr id="8" name="TextBox 7"/>
          <p:cNvSpPr txBox="1"/>
          <p:nvPr/>
        </p:nvSpPr>
        <p:spPr>
          <a:xfrm>
            <a:off x="6952581" y="2320130"/>
            <a:ext cx="1962000" cy="954107"/>
          </a:xfrm>
          <a:prstGeom prst="rect">
            <a:avLst/>
          </a:prstGeom>
          <a:noFill/>
        </p:spPr>
        <p:txBody>
          <a:bodyPr wrap="square" rtlCol="0">
            <a:spAutoFit/>
          </a:bodyPr>
          <a:lstStyle/>
          <a:p>
            <a:r>
              <a:rPr lang="en-GB" sz="1400" dirty="0">
                <a:latin typeface="Arial Black"/>
                <a:cs typeface="Arial Black"/>
              </a:rPr>
              <a:t>Breakdown </a:t>
            </a:r>
            <a:r>
              <a:rPr lang="en-GB" sz="1400" dirty="0" smtClean="0">
                <a:latin typeface="Arial Black"/>
                <a:cs typeface="Arial Black"/>
              </a:rPr>
              <a:t/>
            </a:r>
            <a:br>
              <a:rPr lang="en-GB" sz="1400" dirty="0" smtClean="0">
                <a:latin typeface="Arial Black"/>
                <a:cs typeface="Arial Black"/>
              </a:rPr>
            </a:br>
            <a:r>
              <a:rPr lang="en-GB" sz="1400" dirty="0" smtClean="0">
                <a:latin typeface="Arial Black"/>
                <a:cs typeface="Arial Black"/>
              </a:rPr>
              <a:t>of </a:t>
            </a:r>
            <a:r>
              <a:rPr lang="en-GB" sz="1400" dirty="0" err="1">
                <a:latin typeface="Arial Black"/>
                <a:cs typeface="Arial Black"/>
              </a:rPr>
              <a:t>newsbrand</a:t>
            </a:r>
            <a:r>
              <a:rPr lang="en-GB" sz="1400" dirty="0">
                <a:latin typeface="Arial Black"/>
                <a:cs typeface="Arial Black"/>
              </a:rPr>
              <a:t> </a:t>
            </a:r>
            <a:r>
              <a:rPr lang="en-GB" sz="1400" dirty="0" smtClean="0">
                <a:latin typeface="Arial Black"/>
                <a:cs typeface="Arial Black"/>
              </a:rPr>
              <a:t/>
            </a:r>
            <a:br>
              <a:rPr lang="en-GB" sz="1400" dirty="0" smtClean="0">
                <a:latin typeface="Arial Black"/>
                <a:cs typeface="Arial Black"/>
              </a:rPr>
            </a:br>
            <a:r>
              <a:rPr lang="en-GB" sz="1400" dirty="0" smtClean="0">
                <a:latin typeface="Arial Black"/>
                <a:cs typeface="Arial Black"/>
              </a:rPr>
              <a:t>spend </a:t>
            </a:r>
            <a:r>
              <a:rPr lang="en-GB" sz="1400" dirty="0">
                <a:latin typeface="Arial Black"/>
                <a:cs typeface="Arial Black"/>
              </a:rPr>
              <a:t>across print </a:t>
            </a:r>
            <a:r>
              <a:rPr lang="en-GB" sz="1400" dirty="0" smtClean="0">
                <a:latin typeface="Arial Black"/>
                <a:cs typeface="Arial Black"/>
              </a:rPr>
              <a:t>and </a:t>
            </a:r>
            <a:r>
              <a:rPr lang="en-GB" sz="1400" dirty="0">
                <a:latin typeface="Arial Black"/>
                <a:cs typeface="Arial Black"/>
              </a:rPr>
              <a:t>digital</a:t>
            </a:r>
          </a:p>
        </p:txBody>
      </p:sp>
      <p:sp>
        <p:nvSpPr>
          <p:cNvPr id="9" name="object 6"/>
          <p:cNvSpPr/>
          <p:nvPr/>
        </p:nvSpPr>
        <p:spPr>
          <a:xfrm rot="16200000">
            <a:off x="-122879" y="2771847"/>
            <a:ext cx="1109492" cy="50672"/>
          </a:xfrm>
          <a:custGeom>
            <a:avLst/>
            <a:gdLst/>
            <a:ahLst/>
            <a:cxnLst/>
            <a:rect l="l" t="t" r="r" b="b"/>
            <a:pathLst>
              <a:path w="3384550" h="162560">
                <a:moveTo>
                  <a:pt x="0" y="162001"/>
                </a:moveTo>
                <a:lnTo>
                  <a:pt x="3384003" y="162001"/>
                </a:lnTo>
                <a:lnTo>
                  <a:pt x="3384003" y="0"/>
                </a:lnTo>
                <a:lnTo>
                  <a:pt x="0" y="0"/>
                </a:lnTo>
                <a:lnTo>
                  <a:pt x="0" y="162001"/>
                </a:lnTo>
                <a:close/>
              </a:path>
            </a:pathLst>
          </a:custGeom>
          <a:solidFill>
            <a:srgbClr val="E00034"/>
          </a:solidFill>
        </p:spPr>
        <p:txBody>
          <a:bodyPr wrap="square" lIns="0" tIns="0" rIns="0" bIns="0" rtlCol="0"/>
          <a:lstStyle/>
          <a:p>
            <a:pPr defTabSz="342900"/>
            <a:endParaRPr dirty="0">
              <a:solidFill>
                <a:prstClr val="black"/>
              </a:solidFill>
            </a:endParaRPr>
          </a:p>
        </p:txBody>
      </p:sp>
      <p:sp>
        <p:nvSpPr>
          <p:cNvPr id="14" name="object 6"/>
          <p:cNvSpPr/>
          <p:nvPr/>
        </p:nvSpPr>
        <p:spPr>
          <a:xfrm rot="16200000">
            <a:off x="2116736" y="2771848"/>
            <a:ext cx="1109492" cy="50672"/>
          </a:xfrm>
          <a:custGeom>
            <a:avLst/>
            <a:gdLst/>
            <a:ahLst/>
            <a:cxnLst/>
            <a:rect l="l" t="t" r="r" b="b"/>
            <a:pathLst>
              <a:path w="3384550" h="162560">
                <a:moveTo>
                  <a:pt x="0" y="162001"/>
                </a:moveTo>
                <a:lnTo>
                  <a:pt x="3384003" y="162001"/>
                </a:lnTo>
                <a:lnTo>
                  <a:pt x="3384003" y="0"/>
                </a:lnTo>
                <a:lnTo>
                  <a:pt x="0" y="0"/>
                </a:lnTo>
                <a:lnTo>
                  <a:pt x="0" y="162001"/>
                </a:lnTo>
                <a:close/>
              </a:path>
            </a:pathLst>
          </a:custGeom>
          <a:solidFill>
            <a:srgbClr val="E00034"/>
          </a:solidFill>
        </p:spPr>
        <p:txBody>
          <a:bodyPr wrap="square" lIns="0" tIns="0" rIns="0" bIns="0" rtlCol="0"/>
          <a:lstStyle/>
          <a:p>
            <a:pPr defTabSz="342900"/>
            <a:endParaRPr dirty="0">
              <a:solidFill>
                <a:prstClr val="black"/>
              </a:solidFill>
            </a:endParaRPr>
          </a:p>
        </p:txBody>
      </p:sp>
      <p:sp>
        <p:nvSpPr>
          <p:cNvPr id="15" name="object 6"/>
          <p:cNvSpPr/>
          <p:nvPr/>
        </p:nvSpPr>
        <p:spPr>
          <a:xfrm rot="16200000">
            <a:off x="3774986" y="2771847"/>
            <a:ext cx="1109492" cy="50672"/>
          </a:xfrm>
          <a:custGeom>
            <a:avLst/>
            <a:gdLst/>
            <a:ahLst/>
            <a:cxnLst/>
            <a:rect l="l" t="t" r="r" b="b"/>
            <a:pathLst>
              <a:path w="3384550" h="162560">
                <a:moveTo>
                  <a:pt x="0" y="162001"/>
                </a:moveTo>
                <a:lnTo>
                  <a:pt x="3384003" y="162001"/>
                </a:lnTo>
                <a:lnTo>
                  <a:pt x="3384003" y="0"/>
                </a:lnTo>
                <a:lnTo>
                  <a:pt x="0" y="0"/>
                </a:lnTo>
                <a:lnTo>
                  <a:pt x="0" y="162001"/>
                </a:lnTo>
                <a:close/>
              </a:path>
            </a:pathLst>
          </a:custGeom>
          <a:solidFill>
            <a:srgbClr val="E00034"/>
          </a:solidFill>
        </p:spPr>
        <p:txBody>
          <a:bodyPr wrap="square" lIns="0" tIns="0" rIns="0" bIns="0" rtlCol="0"/>
          <a:lstStyle/>
          <a:p>
            <a:pPr defTabSz="342900"/>
            <a:endParaRPr dirty="0">
              <a:solidFill>
                <a:prstClr val="black"/>
              </a:solidFill>
            </a:endParaRPr>
          </a:p>
        </p:txBody>
      </p:sp>
      <p:sp>
        <p:nvSpPr>
          <p:cNvPr id="16" name="object 6"/>
          <p:cNvSpPr/>
          <p:nvPr/>
        </p:nvSpPr>
        <p:spPr>
          <a:xfrm rot="16200000">
            <a:off x="6392284" y="2771848"/>
            <a:ext cx="1109492" cy="50672"/>
          </a:xfrm>
          <a:custGeom>
            <a:avLst/>
            <a:gdLst/>
            <a:ahLst/>
            <a:cxnLst/>
            <a:rect l="l" t="t" r="r" b="b"/>
            <a:pathLst>
              <a:path w="3384550" h="162560">
                <a:moveTo>
                  <a:pt x="0" y="162001"/>
                </a:moveTo>
                <a:lnTo>
                  <a:pt x="3384003" y="162001"/>
                </a:lnTo>
                <a:lnTo>
                  <a:pt x="3384003" y="0"/>
                </a:lnTo>
                <a:lnTo>
                  <a:pt x="0" y="0"/>
                </a:lnTo>
                <a:lnTo>
                  <a:pt x="0" y="162001"/>
                </a:lnTo>
                <a:close/>
              </a:path>
            </a:pathLst>
          </a:custGeom>
          <a:solidFill>
            <a:srgbClr val="E00034"/>
          </a:solidFill>
        </p:spPr>
        <p:txBody>
          <a:bodyPr wrap="square" lIns="0" tIns="0" rIns="0" bIns="0" rtlCol="0"/>
          <a:lstStyle/>
          <a:p>
            <a:pPr defTabSz="342900"/>
            <a:endParaRPr dirty="0">
              <a:solidFill>
                <a:prstClr val="black"/>
              </a:solidFill>
            </a:endParaRPr>
          </a:p>
        </p:txBody>
      </p:sp>
      <p:sp>
        <p:nvSpPr>
          <p:cNvPr id="11" name="Rectangle 10"/>
          <p:cNvSpPr/>
          <p:nvPr/>
        </p:nvSpPr>
        <p:spPr>
          <a:xfrm>
            <a:off x="0" y="4442938"/>
            <a:ext cx="9144000" cy="708311"/>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a:ea typeface="+mn-ea"/>
              <a:cs typeface="+mn-cs"/>
            </a:endParaRPr>
          </a:p>
        </p:txBody>
      </p:sp>
      <p:pic>
        <p:nvPicPr>
          <p:cNvPr id="12" name="Picture 11" descr="Benchmarketing blue with grey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908" y="4756224"/>
            <a:ext cx="1281761" cy="173211"/>
          </a:xfrm>
          <a:prstGeom prst="rect">
            <a:avLst/>
          </a:prstGeom>
        </p:spPr>
      </p:pic>
      <p:pic>
        <p:nvPicPr>
          <p:cNvPr id="13" name="Picture 12" descr="Newsworks_Maste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342" y="4650002"/>
            <a:ext cx="401276" cy="372370"/>
          </a:xfrm>
          <a:prstGeom prst="rect">
            <a:avLst/>
          </a:prstGeom>
        </p:spPr>
      </p:pic>
      <p:sp>
        <p:nvSpPr>
          <p:cNvPr id="17" name="Rectangle 16"/>
          <p:cNvSpPr/>
          <p:nvPr/>
        </p:nvSpPr>
        <p:spPr>
          <a:xfrm>
            <a:off x="5324168" y="4755253"/>
            <a:ext cx="3705433" cy="215444"/>
          </a:xfrm>
          <a:prstGeom prst="rect">
            <a:avLst/>
          </a:prstGeom>
        </p:spPr>
        <p:txBody>
          <a:bodyPr wrap="square">
            <a:spAutoFit/>
          </a:bodyPr>
          <a:lstStyle/>
          <a:p>
            <a:pPr marL="12700" algn="r">
              <a:spcBef>
                <a:spcPts val="850"/>
              </a:spcBef>
            </a:pPr>
            <a:r>
              <a:rPr lang="en-GB" sz="800" dirty="0" smtClean="0">
                <a:solidFill>
                  <a:prstClr val="black"/>
                </a:solidFill>
                <a:latin typeface="Arial"/>
                <a:cs typeface="Arial"/>
              </a:rPr>
              <a:t>Source: SMI (</a:t>
            </a:r>
            <a:r>
              <a:rPr lang="en-GB" sz="800" spc="-35" dirty="0" smtClean="0">
                <a:solidFill>
                  <a:prstClr val="black"/>
                </a:solidFill>
                <a:latin typeface="Arial"/>
                <a:cs typeface="Arial"/>
              </a:rPr>
              <a:t>Standard Media Index)</a:t>
            </a:r>
            <a:endParaRPr lang="en-GB" sz="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7390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3171579" y="961350"/>
            <a:ext cx="2579617" cy="1826914"/>
            <a:chOff x="4228771" y="1281800"/>
            <a:chExt cx="3439489" cy="2435886"/>
          </a:xfrm>
        </p:grpSpPr>
        <p:sp>
          <p:nvSpPr>
            <p:cNvPr id="4" name="object 4"/>
            <p:cNvSpPr txBox="1"/>
            <p:nvPr/>
          </p:nvSpPr>
          <p:spPr>
            <a:xfrm>
              <a:off x="4228771" y="1281800"/>
              <a:ext cx="865505" cy="1546860"/>
            </a:xfrm>
            <a:prstGeom prst="rect">
              <a:avLst/>
            </a:prstGeom>
          </p:spPr>
          <p:txBody>
            <a:bodyPr vert="horz" wrap="square" lIns="0" tIns="0" rIns="0" bIns="0" rtlCol="0">
              <a:spAutoFit/>
            </a:bodyPr>
            <a:lstStyle/>
            <a:p>
              <a:pPr marL="9525" defTabSz="342900"/>
              <a:r>
                <a:rPr sz="7400" b="1" spc="4" dirty="0">
                  <a:solidFill>
                    <a:srgbClr val="E00034"/>
                  </a:solidFill>
                  <a:latin typeface="Arial Black"/>
                  <a:cs typeface="Arial Black"/>
                </a:rPr>
                <a:t>2</a:t>
              </a:r>
              <a:endParaRPr sz="7400" dirty="0">
                <a:solidFill>
                  <a:srgbClr val="E00034"/>
                </a:solidFill>
                <a:latin typeface="Arial Black"/>
                <a:cs typeface="Arial Black"/>
              </a:endParaRPr>
            </a:p>
          </p:txBody>
        </p:sp>
        <p:sp>
          <p:nvSpPr>
            <p:cNvPr id="8" name="object 8"/>
            <p:cNvSpPr txBox="1"/>
            <p:nvPr/>
          </p:nvSpPr>
          <p:spPr>
            <a:xfrm>
              <a:off x="4354902" y="2979022"/>
              <a:ext cx="3103245" cy="738664"/>
            </a:xfrm>
            <a:prstGeom prst="rect">
              <a:avLst/>
            </a:prstGeom>
          </p:spPr>
          <p:txBody>
            <a:bodyPr vert="horz" wrap="square" lIns="0" tIns="0" rIns="0" bIns="0" rtlCol="0">
              <a:spAutoFit/>
            </a:bodyPr>
            <a:lstStyle/>
            <a:p>
              <a:pPr marL="9525" marR="3810" defTabSz="342900"/>
              <a:r>
                <a:rPr lang="en-GB" spc="-4" dirty="0" smtClean="0">
                  <a:solidFill>
                    <a:prstClr val="black"/>
                  </a:solidFill>
                  <a:latin typeface="Arial"/>
                  <a:cs typeface="Arial"/>
                </a:rPr>
                <a:t>A meta analysis of econometric models</a:t>
              </a:r>
              <a:endParaRPr dirty="0">
                <a:solidFill>
                  <a:prstClr val="black"/>
                </a:solidFill>
                <a:latin typeface="Arial"/>
                <a:cs typeface="Arial"/>
              </a:endParaRPr>
            </a:p>
          </p:txBody>
        </p:sp>
        <p:sp>
          <p:nvSpPr>
            <p:cNvPr id="10" name="object 10"/>
            <p:cNvSpPr/>
            <p:nvPr/>
          </p:nvSpPr>
          <p:spPr>
            <a:xfrm>
              <a:off x="4277995" y="2706103"/>
              <a:ext cx="3390265" cy="162560"/>
            </a:xfrm>
            <a:custGeom>
              <a:avLst/>
              <a:gdLst/>
              <a:ahLst/>
              <a:cxnLst/>
              <a:rect l="l" t="t" r="r" b="b"/>
              <a:pathLst>
                <a:path w="3390265" h="162560">
                  <a:moveTo>
                    <a:pt x="0" y="162001"/>
                  </a:moveTo>
                  <a:lnTo>
                    <a:pt x="3389998" y="162001"/>
                  </a:lnTo>
                  <a:lnTo>
                    <a:pt x="3389998" y="0"/>
                  </a:lnTo>
                  <a:lnTo>
                    <a:pt x="0" y="0"/>
                  </a:lnTo>
                  <a:lnTo>
                    <a:pt x="0" y="162001"/>
                  </a:lnTo>
                  <a:close/>
                </a:path>
              </a:pathLst>
            </a:custGeom>
            <a:solidFill>
              <a:srgbClr val="E00034"/>
            </a:solidFill>
          </p:spPr>
          <p:txBody>
            <a:bodyPr wrap="square" lIns="0" tIns="0" rIns="0" bIns="0" rtlCol="0"/>
            <a:lstStyle/>
            <a:p>
              <a:pPr defTabSz="342900"/>
              <a:endParaRPr dirty="0">
                <a:solidFill>
                  <a:prstClr val="black"/>
                </a:solidFill>
              </a:endParaRPr>
            </a:p>
          </p:txBody>
        </p:sp>
      </p:grpSp>
      <p:pic>
        <p:nvPicPr>
          <p:cNvPr id="16" name="Picture 15" descr="Benchmarketing blue with grey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908" y="4756224"/>
            <a:ext cx="1281761" cy="173211"/>
          </a:xfrm>
          <a:prstGeom prst="rect">
            <a:avLst/>
          </a:prstGeom>
        </p:spPr>
      </p:pic>
      <p:pic>
        <p:nvPicPr>
          <p:cNvPr id="17" name="Picture 16" descr="Newsworks_Maste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342" y="4650002"/>
            <a:ext cx="401276" cy="372370"/>
          </a:xfrm>
          <a:prstGeom prst="rect">
            <a:avLst/>
          </a:prstGeom>
        </p:spPr>
      </p:pic>
      <p:sp>
        <p:nvSpPr>
          <p:cNvPr id="18" name="Title 1"/>
          <p:cNvSpPr txBox="1">
            <a:spLocks/>
          </p:cNvSpPr>
          <p:nvPr/>
        </p:nvSpPr>
        <p:spPr>
          <a:xfrm>
            <a:off x="361092" y="221467"/>
            <a:ext cx="8611286" cy="430887"/>
          </a:xfrm>
          <a:prstGeom prst="rect">
            <a:avLst/>
          </a:prstGeom>
        </p:spPr>
        <p:txBody>
          <a:bodyPr vert="horz" wrap="square" lIns="0" tIns="0" rIns="0" bIns="0" rtlCol="0">
            <a:spAutoFit/>
          </a:bodyPr>
          <a:lstStyle>
            <a:defPPr>
              <a:defRPr lang="en-US"/>
            </a:defPPr>
            <a:lvl1pPr marL="9525" defTabSz="342900">
              <a:defRPr sz="7400" b="1" spc="4">
                <a:solidFill>
                  <a:srgbClr val="E00034"/>
                </a:solidFill>
                <a:latin typeface="Arial Black"/>
                <a:cs typeface="Arial Black"/>
              </a:defRPr>
            </a:lvl1pPr>
          </a:lstStyle>
          <a:p>
            <a:r>
              <a:rPr lang="en-GB" sz="2800" dirty="0"/>
              <a:t>The ROI study: methodology</a:t>
            </a:r>
            <a:endParaRPr lang="en-US" sz="2800" dirty="0"/>
          </a:p>
        </p:txBody>
      </p:sp>
    </p:spTree>
    <p:extLst>
      <p:ext uri="{BB962C8B-B14F-4D97-AF65-F5344CB8AC3E}">
        <p14:creationId xmlns:p14="http://schemas.microsoft.com/office/powerpoint/2010/main" val="39846309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bject 5"/>
          <p:cNvSpPr txBox="1"/>
          <p:nvPr/>
        </p:nvSpPr>
        <p:spPr>
          <a:xfrm>
            <a:off x="1660524" y="1085853"/>
            <a:ext cx="2911475" cy="184666"/>
          </a:xfrm>
          <a:prstGeom prst="rect">
            <a:avLst/>
          </a:prstGeom>
        </p:spPr>
        <p:txBody>
          <a:bodyPr vert="horz" wrap="square" lIns="0" tIns="0" rIns="0" bIns="0" rtlCol="0">
            <a:spAutoFit/>
          </a:bodyPr>
          <a:lstStyle/>
          <a:p>
            <a:pPr marL="9525"/>
            <a:r>
              <a:rPr lang="en-GB" sz="1200" b="1" spc="-34" dirty="0" smtClean="0">
                <a:latin typeface="Arial Black"/>
                <a:cs typeface="Arial Black"/>
              </a:rPr>
              <a:t>Advertising x medium and message</a:t>
            </a:r>
            <a:endParaRPr sz="1200" dirty="0">
              <a:latin typeface="Arial Black"/>
              <a:cs typeface="Arial Black"/>
            </a:endParaRPr>
          </a:p>
        </p:txBody>
      </p:sp>
      <p:sp>
        <p:nvSpPr>
          <p:cNvPr id="47" name="object 5"/>
          <p:cNvSpPr txBox="1"/>
          <p:nvPr/>
        </p:nvSpPr>
        <p:spPr>
          <a:xfrm>
            <a:off x="1660524" y="1460736"/>
            <a:ext cx="2911475" cy="184666"/>
          </a:xfrm>
          <a:prstGeom prst="rect">
            <a:avLst/>
          </a:prstGeom>
        </p:spPr>
        <p:txBody>
          <a:bodyPr vert="horz" wrap="square" lIns="0" tIns="0" rIns="0" bIns="0" rtlCol="0">
            <a:spAutoFit/>
          </a:bodyPr>
          <a:lstStyle/>
          <a:p>
            <a:pPr marL="9525"/>
            <a:r>
              <a:rPr lang="en-GB" sz="1200" b="1" spc="-34" dirty="0" smtClean="0">
                <a:latin typeface="Arial Black"/>
                <a:cs typeface="Arial Black"/>
              </a:rPr>
              <a:t>PR, Media mentions, Buzz</a:t>
            </a:r>
            <a:endParaRPr sz="1200" dirty="0">
              <a:latin typeface="Arial Black"/>
              <a:cs typeface="Arial Black"/>
            </a:endParaRPr>
          </a:p>
        </p:txBody>
      </p:sp>
      <p:sp>
        <p:nvSpPr>
          <p:cNvPr id="48" name="object 5"/>
          <p:cNvSpPr txBox="1"/>
          <p:nvPr/>
        </p:nvSpPr>
        <p:spPr>
          <a:xfrm>
            <a:off x="1660525" y="1778236"/>
            <a:ext cx="2911475" cy="184666"/>
          </a:xfrm>
          <a:prstGeom prst="rect">
            <a:avLst/>
          </a:prstGeom>
        </p:spPr>
        <p:txBody>
          <a:bodyPr vert="horz" wrap="square" lIns="0" tIns="0" rIns="0" bIns="0" rtlCol="0">
            <a:spAutoFit/>
          </a:bodyPr>
          <a:lstStyle/>
          <a:p>
            <a:pPr marL="9525"/>
            <a:r>
              <a:rPr lang="en-GB" sz="1200" b="1" spc="-34" dirty="0" smtClean="0">
                <a:latin typeface="Arial Black"/>
                <a:cs typeface="Arial Black"/>
              </a:rPr>
              <a:t>Pricing </a:t>
            </a:r>
            <a:r>
              <a:rPr lang="en-GB" sz="1200" b="1" spc="-34" dirty="0" err="1" smtClean="0">
                <a:latin typeface="Arial Black"/>
                <a:cs typeface="Arial Black"/>
              </a:rPr>
              <a:t>vs</a:t>
            </a:r>
            <a:r>
              <a:rPr lang="en-GB" sz="1200" b="1" spc="-34" dirty="0" smtClean="0">
                <a:latin typeface="Arial Black"/>
                <a:cs typeface="Arial Black"/>
              </a:rPr>
              <a:t> competitors</a:t>
            </a:r>
            <a:endParaRPr sz="1200" dirty="0">
              <a:latin typeface="Arial Black"/>
              <a:cs typeface="Arial Black"/>
            </a:endParaRPr>
          </a:p>
        </p:txBody>
      </p:sp>
      <p:sp>
        <p:nvSpPr>
          <p:cNvPr id="49" name="object 5"/>
          <p:cNvSpPr txBox="1"/>
          <p:nvPr/>
        </p:nvSpPr>
        <p:spPr>
          <a:xfrm>
            <a:off x="1660525" y="2123761"/>
            <a:ext cx="2911475" cy="184666"/>
          </a:xfrm>
          <a:prstGeom prst="rect">
            <a:avLst/>
          </a:prstGeom>
        </p:spPr>
        <p:txBody>
          <a:bodyPr vert="horz" wrap="square" lIns="0" tIns="0" rIns="0" bIns="0" rtlCol="0">
            <a:spAutoFit/>
          </a:bodyPr>
          <a:lstStyle/>
          <a:p>
            <a:pPr marL="9525"/>
            <a:r>
              <a:rPr lang="en-GB" sz="1200" b="1" spc="-34" dirty="0" smtClean="0">
                <a:latin typeface="Arial Black"/>
                <a:cs typeface="Arial Black"/>
              </a:rPr>
              <a:t>Store universe changes</a:t>
            </a:r>
            <a:endParaRPr sz="1200" dirty="0">
              <a:latin typeface="Arial Black"/>
              <a:cs typeface="Arial Black"/>
            </a:endParaRPr>
          </a:p>
        </p:txBody>
      </p:sp>
      <p:sp>
        <p:nvSpPr>
          <p:cNvPr id="50" name="object 5"/>
          <p:cNvSpPr txBox="1"/>
          <p:nvPr/>
        </p:nvSpPr>
        <p:spPr>
          <a:xfrm>
            <a:off x="1660525" y="2432371"/>
            <a:ext cx="2911475" cy="184666"/>
          </a:xfrm>
          <a:prstGeom prst="rect">
            <a:avLst/>
          </a:prstGeom>
        </p:spPr>
        <p:txBody>
          <a:bodyPr vert="horz" wrap="square" lIns="0" tIns="0" rIns="0" bIns="0" rtlCol="0">
            <a:spAutoFit/>
          </a:bodyPr>
          <a:lstStyle/>
          <a:p>
            <a:pPr marL="9525"/>
            <a:r>
              <a:rPr lang="en-GB" sz="1200" b="1" spc="-34" dirty="0" smtClean="0">
                <a:latin typeface="Arial Black"/>
                <a:cs typeface="Arial Black"/>
              </a:rPr>
              <a:t>Product/Range changes</a:t>
            </a:r>
            <a:endParaRPr sz="1200" dirty="0">
              <a:latin typeface="Arial Black"/>
              <a:cs typeface="Arial Black"/>
            </a:endParaRPr>
          </a:p>
        </p:txBody>
      </p:sp>
      <p:sp>
        <p:nvSpPr>
          <p:cNvPr id="51" name="object 5"/>
          <p:cNvSpPr txBox="1"/>
          <p:nvPr/>
        </p:nvSpPr>
        <p:spPr>
          <a:xfrm>
            <a:off x="1660525" y="2759311"/>
            <a:ext cx="2911475" cy="184666"/>
          </a:xfrm>
          <a:prstGeom prst="rect">
            <a:avLst/>
          </a:prstGeom>
        </p:spPr>
        <p:txBody>
          <a:bodyPr vert="horz" wrap="square" lIns="0" tIns="0" rIns="0" bIns="0" rtlCol="0">
            <a:spAutoFit/>
          </a:bodyPr>
          <a:lstStyle/>
          <a:p>
            <a:pPr marL="9525"/>
            <a:r>
              <a:rPr lang="en-GB" sz="1200" b="1" spc="-34" dirty="0" smtClean="0">
                <a:latin typeface="Arial Black"/>
                <a:cs typeface="Arial Black"/>
              </a:rPr>
              <a:t>Brand awareness/perceptions</a:t>
            </a:r>
            <a:endParaRPr sz="1200" dirty="0">
              <a:latin typeface="Arial Black"/>
              <a:cs typeface="Arial Black"/>
            </a:endParaRPr>
          </a:p>
        </p:txBody>
      </p:sp>
      <p:sp>
        <p:nvSpPr>
          <p:cNvPr id="52" name="object 5"/>
          <p:cNvSpPr txBox="1"/>
          <p:nvPr/>
        </p:nvSpPr>
        <p:spPr>
          <a:xfrm>
            <a:off x="1660525" y="3094274"/>
            <a:ext cx="2911475" cy="184666"/>
          </a:xfrm>
          <a:prstGeom prst="rect">
            <a:avLst/>
          </a:prstGeom>
        </p:spPr>
        <p:txBody>
          <a:bodyPr vert="horz" wrap="square" lIns="0" tIns="0" rIns="0" bIns="0" rtlCol="0">
            <a:spAutoFit/>
          </a:bodyPr>
          <a:lstStyle/>
          <a:p>
            <a:pPr marL="9525"/>
            <a:r>
              <a:rPr lang="en-GB" sz="1200" b="1" spc="-34" dirty="0" smtClean="0">
                <a:latin typeface="Arial Black"/>
                <a:cs typeface="Arial Black"/>
              </a:rPr>
              <a:t>Competitor marketing</a:t>
            </a:r>
            <a:endParaRPr sz="1200" dirty="0">
              <a:latin typeface="Arial Black"/>
              <a:cs typeface="Arial Black"/>
            </a:endParaRPr>
          </a:p>
        </p:txBody>
      </p:sp>
      <p:sp>
        <p:nvSpPr>
          <p:cNvPr id="53" name="object 5"/>
          <p:cNvSpPr txBox="1"/>
          <p:nvPr/>
        </p:nvSpPr>
        <p:spPr>
          <a:xfrm>
            <a:off x="1660525" y="3422886"/>
            <a:ext cx="2911475" cy="184666"/>
          </a:xfrm>
          <a:prstGeom prst="rect">
            <a:avLst/>
          </a:prstGeom>
        </p:spPr>
        <p:txBody>
          <a:bodyPr vert="horz" wrap="square" lIns="0" tIns="0" rIns="0" bIns="0" rtlCol="0">
            <a:spAutoFit/>
          </a:bodyPr>
          <a:lstStyle/>
          <a:p>
            <a:pPr marL="9525"/>
            <a:r>
              <a:rPr lang="en-GB" sz="1200" b="1" spc="-34" dirty="0" smtClean="0">
                <a:latin typeface="Arial Black"/>
                <a:cs typeface="Arial Black"/>
              </a:rPr>
              <a:t>Competitor routes to market</a:t>
            </a:r>
            <a:endParaRPr sz="1200" dirty="0">
              <a:latin typeface="Arial Black"/>
              <a:cs typeface="Arial Black"/>
            </a:endParaRPr>
          </a:p>
        </p:txBody>
      </p:sp>
      <p:sp>
        <p:nvSpPr>
          <p:cNvPr id="54" name="object 5"/>
          <p:cNvSpPr txBox="1"/>
          <p:nvPr/>
        </p:nvSpPr>
        <p:spPr>
          <a:xfrm>
            <a:off x="1660525" y="3757971"/>
            <a:ext cx="2911475" cy="184666"/>
          </a:xfrm>
          <a:prstGeom prst="rect">
            <a:avLst/>
          </a:prstGeom>
        </p:spPr>
        <p:txBody>
          <a:bodyPr vert="horz" wrap="square" lIns="0" tIns="0" rIns="0" bIns="0" rtlCol="0">
            <a:spAutoFit/>
          </a:bodyPr>
          <a:lstStyle/>
          <a:p>
            <a:pPr marL="9525"/>
            <a:r>
              <a:rPr lang="en-GB" sz="1200" b="1" spc="-34" dirty="0" smtClean="0">
                <a:latin typeface="Arial Black"/>
                <a:cs typeface="Arial Black"/>
              </a:rPr>
              <a:t>Technological change</a:t>
            </a:r>
            <a:endParaRPr sz="1200" dirty="0">
              <a:latin typeface="Arial Black"/>
              <a:cs typeface="Arial Black"/>
            </a:endParaRPr>
          </a:p>
        </p:txBody>
      </p:sp>
      <p:sp>
        <p:nvSpPr>
          <p:cNvPr id="55" name="object 5"/>
          <p:cNvSpPr txBox="1"/>
          <p:nvPr/>
        </p:nvSpPr>
        <p:spPr>
          <a:xfrm>
            <a:off x="1660525" y="4129409"/>
            <a:ext cx="2911475" cy="184666"/>
          </a:xfrm>
          <a:prstGeom prst="rect">
            <a:avLst/>
          </a:prstGeom>
        </p:spPr>
        <p:txBody>
          <a:bodyPr vert="horz" wrap="square" lIns="0" tIns="0" rIns="0" bIns="0" rtlCol="0">
            <a:spAutoFit/>
          </a:bodyPr>
          <a:lstStyle/>
          <a:p>
            <a:pPr marL="9525"/>
            <a:r>
              <a:rPr lang="en-GB" sz="1200" b="1" spc="-34" dirty="0" smtClean="0">
                <a:latin typeface="Arial Black"/>
                <a:cs typeface="Arial Black"/>
              </a:rPr>
              <a:t>Seasonality</a:t>
            </a:r>
            <a:endParaRPr sz="1200" dirty="0">
              <a:latin typeface="Arial Black"/>
              <a:cs typeface="Arial Black"/>
            </a:endParaRPr>
          </a:p>
        </p:txBody>
      </p:sp>
      <p:sp>
        <p:nvSpPr>
          <p:cNvPr id="56" name="object 5"/>
          <p:cNvSpPr txBox="1"/>
          <p:nvPr/>
        </p:nvSpPr>
        <p:spPr>
          <a:xfrm>
            <a:off x="1660525" y="4469049"/>
            <a:ext cx="2911475" cy="184666"/>
          </a:xfrm>
          <a:prstGeom prst="rect">
            <a:avLst/>
          </a:prstGeom>
        </p:spPr>
        <p:txBody>
          <a:bodyPr vert="horz" wrap="square" lIns="0" tIns="0" rIns="0" bIns="0" rtlCol="0">
            <a:spAutoFit/>
          </a:bodyPr>
          <a:lstStyle/>
          <a:p>
            <a:pPr marL="9525"/>
            <a:r>
              <a:rPr lang="en-GB" sz="1200" b="1" spc="-34" dirty="0" smtClean="0">
                <a:latin typeface="Arial Black"/>
                <a:cs typeface="Arial Black"/>
              </a:rPr>
              <a:t>Economic change</a:t>
            </a:r>
            <a:endParaRPr sz="1200" dirty="0">
              <a:latin typeface="Arial Black"/>
              <a:cs typeface="Arial Black"/>
            </a:endParaRPr>
          </a:p>
        </p:txBody>
      </p:sp>
      <p:sp>
        <p:nvSpPr>
          <p:cNvPr id="77" name="Rectangle 76"/>
          <p:cNvSpPr/>
          <p:nvPr/>
        </p:nvSpPr>
        <p:spPr>
          <a:xfrm>
            <a:off x="1418919" y="1104315"/>
            <a:ext cx="128225"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8" name="Rectangle 77"/>
          <p:cNvSpPr/>
          <p:nvPr/>
        </p:nvSpPr>
        <p:spPr>
          <a:xfrm>
            <a:off x="1418919" y="1475473"/>
            <a:ext cx="128225" cy="1354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9" name="Rectangle 78"/>
          <p:cNvSpPr/>
          <p:nvPr/>
        </p:nvSpPr>
        <p:spPr>
          <a:xfrm>
            <a:off x="1418919" y="1800593"/>
            <a:ext cx="128225"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0" name="Rectangle 79"/>
          <p:cNvSpPr/>
          <p:nvPr/>
        </p:nvSpPr>
        <p:spPr>
          <a:xfrm>
            <a:off x="1418919" y="2142223"/>
            <a:ext cx="128225" cy="1354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1" name="Rectangle 80"/>
          <p:cNvSpPr/>
          <p:nvPr/>
        </p:nvSpPr>
        <p:spPr>
          <a:xfrm>
            <a:off x="1418919" y="2450833"/>
            <a:ext cx="128225"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2" name="Rectangle 81"/>
          <p:cNvSpPr/>
          <p:nvPr/>
        </p:nvSpPr>
        <p:spPr>
          <a:xfrm>
            <a:off x="1418919" y="2773413"/>
            <a:ext cx="128225" cy="1354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3" name="Rectangle 82"/>
          <p:cNvSpPr/>
          <p:nvPr/>
        </p:nvSpPr>
        <p:spPr>
          <a:xfrm>
            <a:off x="1418919" y="3116313"/>
            <a:ext cx="128225"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4" name="Rectangle 83"/>
          <p:cNvSpPr/>
          <p:nvPr/>
        </p:nvSpPr>
        <p:spPr>
          <a:xfrm>
            <a:off x="1418919" y="3441433"/>
            <a:ext cx="128225" cy="1354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5" name="Rectangle 84"/>
          <p:cNvSpPr/>
          <p:nvPr/>
        </p:nvSpPr>
        <p:spPr>
          <a:xfrm>
            <a:off x="1418919" y="3776079"/>
            <a:ext cx="128225"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6" name="Rectangle 85"/>
          <p:cNvSpPr/>
          <p:nvPr/>
        </p:nvSpPr>
        <p:spPr>
          <a:xfrm>
            <a:off x="1418919" y="4147871"/>
            <a:ext cx="128225" cy="1354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7" name="Rectangle 86"/>
          <p:cNvSpPr/>
          <p:nvPr/>
        </p:nvSpPr>
        <p:spPr>
          <a:xfrm>
            <a:off x="1418919" y="4478071"/>
            <a:ext cx="128225"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2" name="object 2"/>
          <p:cNvSpPr txBox="1">
            <a:spLocks noGrp="1"/>
          </p:cNvSpPr>
          <p:nvPr>
            <p:ph type="title"/>
          </p:nvPr>
        </p:nvSpPr>
        <p:spPr>
          <a:xfrm>
            <a:off x="325801" y="292409"/>
            <a:ext cx="8570549" cy="553998"/>
          </a:xfrm>
          <a:prstGeom prst="rect">
            <a:avLst/>
          </a:prstGeom>
        </p:spPr>
        <p:txBody>
          <a:bodyPr vert="horz" wrap="square" lIns="0" tIns="0" rIns="0" bIns="0" rtlCol="0">
            <a:spAutoFit/>
          </a:bodyPr>
          <a:lstStyle/>
          <a:p>
            <a:pPr marL="9525" marR="3810" algn="l" defTabSz="342900">
              <a:lnSpc>
                <a:spcPct val="90000"/>
              </a:lnSpc>
            </a:pPr>
            <a:r>
              <a:rPr lang="en-GB" sz="2000" b="1" spc="4" dirty="0">
                <a:solidFill>
                  <a:srgbClr val="E00034"/>
                </a:solidFill>
                <a:latin typeface="Arial Black"/>
                <a:ea typeface="+mn-ea"/>
                <a:cs typeface="Arial Black"/>
              </a:rPr>
              <a:t>Econometrics – identifying and assigning a weight to the ingredients driving sales</a:t>
            </a:r>
            <a:endParaRPr sz="2000" b="1" spc="4" dirty="0">
              <a:solidFill>
                <a:srgbClr val="E00034"/>
              </a:solidFill>
              <a:latin typeface="Arial Black"/>
              <a:ea typeface="+mn-ea"/>
              <a:cs typeface="Arial Black"/>
            </a:endParaRPr>
          </a:p>
        </p:txBody>
      </p:sp>
      <p:sp>
        <p:nvSpPr>
          <p:cNvPr id="5" name="Right Arrow 4"/>
          <p:cNvSpPr/>
          <p:nvPr/>
        </p:nvSpPr>
        <p:spPr>
          <a:xfrm>
            <a:off x="4765729" y="2277649"/>
            <a:ext cx="798163" cy="566290"/>
          </a:xfrm>
          <a:prstGeom prst="rightArrow">
            <a:avLst/>
          </a:prstGeom>
          <a:solidFill>
            <a:srgbClr val="E000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7" name="Group 6"/>
          <p:cNvGrpSpPr/>
          <p:nvPr/>
        </p:nvGrpSpPr>
        <p:grpSpPr>
          <a:xfrm>
            <a:off x="6249665" y="1922272"/>
            <a:ext cx="1802446" cy="1450639"/>
            <a:chOff x="5013379" y="1093381"/>
            <a:chExt cx="1802446" cy="1450639"/>
          </a:xfrm>
        </p:grpSpPr>
        <p:sp>
          <p:nvSpPr>
            <p:cNvPr id="94" name="Rectangle 93"/>
            <p:cNvSpPr/>
            <p:nvPr/>
          </p:nvSpPr>
          <p:spPr>
            <a:xfrm>
              <a:off x="5017505" y="1093381"/>
              <a:ext cx="1798320"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5" name="Rectangle 94"/>
            <p:cNvSpPr/>
            <p:nvPr/>
          </p:nvSpPr>
          <p:spPr>
            <a:xfrm>
              <a:off x="5017505" y="1219749"/>
              <a:ext cx="1798320" cy="1354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6" name="Rectangle 95"/>
            <p:cNvSpPr/>
            <p:nvPr/>
          </p:nvSpPr>
          <p:spPr>
            <a:xfrm>
              <a:off x="5017505" y="1359752"/>
              <a:ext cx="1798320"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7" name="Rectangle 96"/>
            <p:cNvSpPr/>
            <p:nvPr/>
          </p:nvSpPr>
          <p:spPr>
            <a:xfrm>
              <a:off x="5013379" y="1497683"/>
              <a:ext cx="1798320" cy="1354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8" name="Rectangle 97"/>
            <p:cNvSpPr/>
            <p:nvPr/>
          </p:nvSpPr>
          <p:spPr>
            <a:xfrm>
              <a:off x="5013379" y="1637766"/>
              <a:ext cx="1798320"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9" name="Rectangle 98"/>
            <p:cNvSpPr/>
            <p:nvPr/>
          </p:nvSpPr>
          <p:spPr>
            <a:xfrm>
              <a:off x="5013379" y="1766559"/>
              <a:ext cx="1798320" cy="1354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0" name="Rectangle 99"/>
            <p:cNvSpPr/>
            <p:nvPr/>
          </p:nvSpPr>
          <p:spPr>
            <a:xfrm>
              <a:off x="5013379" y="1884742"/>
              <a:ext cx="1798320"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1" name="Rectangle 100"/>
            <p:cNvSpPr/>
            <p:nvPr/>
          </p:nvSpPr>
          <p:spPr>
            <a:xfrm>
              <a:off x="5013379" y="2000020"/>
              <a:ext cx="1798320" cy="1354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2" name="Rectangle 101"/>
            <p:cNvSpPr/>
            <p:nvPr/>
          </p:nvSpPr>
          <p:spPr>
            <a:xfrm>
              <a:off x="5013379" y="2141589"/>
              <a:ext cx="1798320"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3" name="Rectangle 102"/>
            <p:cNvSpPr/>
            <p:nvPr/>
          </p:nvSpPr>
          <p:spPr>
            <a:xfrm>
              <a:off x="5013379" y="2272322"/>
              <a:ext cx="1798320" cy="1354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4" name="Rectangle 103"/>
            <p:cNvSpPr/>
            <p:nvPr/>
          </p:nvSpPr>
          <p:spPr>
            <a:xfrm>
              <a:off x="5013379" y="2408594"/>
              <a:ext cx="1798320"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grpSp>
        <p:nvGrpSpPr>
          <p:cNvPr id="105" name="Group 104"/>
          <p:cNvGrpSpPr/>
          <p:nvPr/>
        </p:nvGrpSpPr>
        <p:grpSpPr>
          <a:xfrm>
            <a:off x="6074405" y="3373757"/>
            <a:ext cx="2148840" cy="550545"/>
            <a:chOff x="3275330" y="4487227"/>
            <a:chExt cx="2148840" cy="550545"/>
          </a:xfrm>
        </p:grpSpPr>
        <p:sp>
          <p:nvSpPr>
            <p:cNvPr id="106" name="Rectangle 105"/>
            <p:cNvSpPr/>
            <p:nvPr/>
          </p:nvSpPr>
          <p:spPr>
            <a:xfrm>
              <a:off x="3275330" y="4487227"/>
              <a:ext cx="2148840" cy="45719"/>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7" name="Rectangle 106"/>
            <p:cNvSpPr/>
            <p:nvPr/>
          </p:nvSpPr>
          <p:spPr>
            <a:xfrm>
              <a:off x="4279900" y="4532946"/>
              <a:ext cx="142240" cy="44196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8" name="Rectangle 107"/>
            <p:cNvSpPr/>
            <p:nvPr/>
          </p:nvSpPr>
          <p:spPr>
            <a:xfrm>
              <a:off x="3934460" y="4974906"/>
              <a:ext cx="830580" cy="62866"/>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09" name="Group 108"/>
          <p:cNvGrpSpPr/>
          <p:nvPr/>
        </p:nvGrpSpPr>
        <p:grpSpPr>
          <a:xfrm>
            <a:off x="6249665" y="1746307"/>
            <a:ext cx="1798320" cy="162706"/>
            <a:chOff x="1224280" y="629920"/>
            <a:chExt cx="1798320" cy="162706"/>
          </a:xfrm>
        </p:grpSpPr>
        <p:sp>
          <p:nvSpPr>
            <p:cNvPr id="110" name="Oval 109"/>
            <p:cNvSpPr/>
            <p:nvPr/>
          </p:nvSpPr>
          <p:spPr>
            <a:xfrm>
              <a:off x="1224280" y="629920"/>
              <a:ext cx="1798320" cy="162560"/>
            </a:xfrm>
            <a:prstGeom prst="ellipse">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1" name="Rectangle 110"/>
            <p:cNvSpPr/>
            <p:nvPr/>
          </p:nvSpPr>
          <p:spPr>
            <a:xfrm>
              <a:off x="1224280" y="706120"/>
              <a:ext cx="1798320" cy="86506"/>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sp>
        <p:nvSpPr>
          <p:cNvPr id="112" name="Oval 111"/>
          <p:cNvSpPr/>
          <p:nvPr/>
        </p:nvSpPr>
        <p:spPr>
          <a:xfrm>
            <a:off x="7092945" y="1628404"/>
            <a:ext cx="111760" cy="111760"/>
          </a:xfrm>
          <a:prstGeom prst="ellipse">
            <a:avLst/>
          </a:prstGeom>
          <a:solidFill>
            <a:srgbClr val="E000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7" name="Picture 56" descr="Benchmarketing blue with grey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908" y="4756224"/>
            <a:ext cx="1281761" cy="173211"/>
          </a:xfrm>
          <a:prstGeom prst="rect">
            <a:avLst/>
          </a:prstGeom>
        </p:spPr>
      </p:pic>
      <p:pic>
        <p:nvPicPr>
          <p:cNvPr id="58" name="Picture 57" descr="Newsworks_Maste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342" y="4650002"/>
            <a:ext cx="401276" cy="372370"/>
          </a:xfrm>
          <a:prstGeom prst="rect">
            <a:avLst/>
          </a:prstGeom>
        </p:spPr>
      </p:pic>
    </p:spTree>
    <p:extLst>
      <p:ext uri="{BB962C8B-B14F-4D97-AF65-F5344CB8AC3E}">
        <p14:creationId xmlns:p14="http://schemas.microsoft.com/office/powerpoint/2010/main" val="9949413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xfrm>
            <a:off x="320475" y="1851406"/>
            <a:ext cx="1955586" cy="1384995"/>
          </a:xfrm>
          <a:prstGeom prst="rect">
            <a:avLst/>
          </a:prstGeom>
        </p:spPr>
        <p:txBody>
          <a:bodyPr vert="horz" wrap="square" lIns="0" tIns="0" rIns="0" bIns="0" rtlCol="0">
            <a:spAutoFit/>
          </a:bodyPr>
          <a:lstStyle/>
          <a:p>
            <a:pPr marL="9525" marR="3810" algn="l"/>
            <a:r>
              <a:rPr lang="en-GB" sz="1800" spc="-4" dirty="0" smtClean="0">
                <a:solidFill>
                  <a:srgbClr val="FFFFFF"/>
                </a:solidFill>
                <a:latin typeface="Arial Black"/>
                <a:cs typeface="Arial Black"/>
              </a:rPr>
              <a:t>Calculating revenue return on investment (RROI)</a:t>
            </a:r>
            <a:br>
              <a:rPr lang="en-GB" sz="1800" spc="-4" dirty="0" smtClean="0">
                <a:solidFill>
                  <a:srgbClr val="FFFFFF"/>
                </a:solidFill>
                <a:latin typeface="Arial Black"/>
                <a:cs typeface="Arial Black"/>
              </a:rPr>
            </a:br>
            <a:endParaRPr sz="1800" spc="-11" dirty="0">
              <a:solidFill>
                <a:srgbClr val="FFFFFF"/>
              </a:solidFill>
              <a:latin typeface="Arial Black"/>
              <a:cs typeface="Arial Black"/>
            </a:endParaRPr>
          </a:p>
        </p:txBody>
      </p:sp>
      <p:graphicFrame>
        <p:nvGraphicFramePr>
          <p:cNvPr id="9" name="Object 3"/>
          <p:cNvGraphicFramePr>
            <a:graphicFrameLocks noChangeAspect="1"/>
          </p:cNvGraphicFramePr>
          <p:nvPr>
            <p:extLst>
              <p:ext uri="{D42A27DB-BD31-4B8C-83A1-F6EECF244321}">
                <p14:modId xmlns:p14="http://schemas.microsoft.com/office/powerpoint/2010/main" val="2570686134"/>
              </p:ext>
            </p:extLst>
          </p:nvPr>
        </p:nvGraphicFramePr>
        <p:xfrm>
          <a:off x="128924" y="1824544"/>
          <a:ext cx="4170853" cy="2620473"/>
        </p:xfrm>
        <a:graphic>
          <a:graphicData uri="http://schemas.openxmlformats.org/presentationml/2006/ole">
            <mc:AlternateContent xmlns:mc="http://schemas.openxmlformats.org/markup-compatibility/2006">
              <mc:Choice xmlns:v="urn:schemas-microsoft-com:vml" Requires="v">
                <p:oleObj spid="_x0000_s4295" name="Worksheet" r:id="rId5" imgW="7067685" imgH="4619715" progId="Excel.Sheet.8">
                  <p:embed/>
                </p:oleObj>
              </mc:Choice>
              <mc:Fallback>
                <p:oleObj name="Worksheet" r:id="rId5" imgW="7067685" imgH="4619715" progId="Excel.Sheet.8">
                  <p:embed/>
                  <p:pic>
                    <p:nvPicPr>
                      <p:cNvPr id="0" name=""/>
                      <p:cNvPicPr>
                        <a:picLocks noGrp="1" noChangeAspect="1" noChangeArrowheads="1"/>
                      </p:cNvPicPr>
                      <p:nvPr/>
                    </p:nvPicPr>
                    <p:blipFill>
                      <a:blip r:embed="rId6"/>
                      <a:srcRect/>
                      <a:stretch>
                        <a:fillRect/>
                      </a:stretch>
                    </p:blipFill>
                    <p:spPr bwMode="auto">
                      <a:xfrm>
                        <a:off x="128924" y="1824544"/>
                        <a:ext cx="4170853" cy="2620473"/>
                      </a:xfrm>
                      <a:prstGeom prst="rect">
                        <a:avLst/>
                      </a:prstGeom>
                      <a:noFill/>
                      <a:ln>
                        <a:noFill/>
                      </a:ln>
                      <a:extLst/>
                    </p:spPr>
                  </p:pic>
                </p:oleObj>
              </mc:Fallback>
            </mc:AlternateContent>
          </a:graphicData>
        </a:graphic>
      </p:graphicFrame>
      <p:sp>
        <p:nvSpPr>
          <p:cNvPr id="6" name="Rectangle 5"/>
          <p:cNvSpPr/>
          <p:nvPr/>
        </p:nvSpPr>
        <p:spPr>
          <a:xfrm>
            <a:off x="0" y="4548753"/>
            <a:ext cx="9144000" cy="60249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a:ea typeface="+mn-ea"/>
              <a:cs typeface="+mn-cs"/>
            </a:endParaRPr>
          </a:p>
        </p:txBody>
      </p:sp>
      <p:grpSp>
        <p:nvGrpSpPr>
          <p:cNvPr id="11" name="Group 10"/>
          <p:cNvGrpSpPr/>
          <p:nvPr/>
        </p:nvGrpSpPr>
        <p:grpSpPr>
          <a:xfrm>
            <a:off x="4406194" y="1799402"/>
            <a:ext cx="4567325" cy="2447134"/>
            <a:chOff x="3447384" y="1254294"/>
            <a:chExt cx="4983950" cy="2720318"/>
          </a:xfrm>
        </p:grpSpPr>
        <p:grpSp>
          <p:nvGrpSpPr>
            <p:cNvPr id="12" name="Group 11"/>
            <p:cNvGrpSpPr/>
            <p:nvPr/>
          </p:nvGrpSpPr>
          <p:grpSpPr>
            <a:xfrm>
              <a:off x="3447384" y="1942893"/>
              <a:ext cx="4983950" cy="2031719"/>
              <a:chOff x="3101846" y="1851461"/>
              <a:chExt cx="5411428" cy="2031719"/>
            </a:xfrm>
          </p:grpSpPr>
          <p:cxnSp>
            <p:nvCxnSpPr>
              <p:cNvPr id="44" name="Straight Connector 43"/>
              <p:cNvCxnSpPr/>
              <p:nvPr/>
            </p:nvCxnSpPr>
            <p:spPr>
              <a:xfrm>
                <a:off x="3101846" y="1851461"/>
                <a:ext cx="5411428" cy="0"/>
              </a:xfrm>
              <a:prstGeom prst="line">
                <a:avLst/>
              </a:prstGeom>
              <a:ln>
                <a:solidFill>
                  <a:schemeClr val="accent2">
                    <a:lumMod val="60000"/>
                    <a:lumOff val="40000"/>
                  </a:schemeClr>
                </a:solidFill>
                <a:prstDash val="dot"/>
              </a:ln>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3101846" y="2195309"/>
                <a:ext cx="5411428" cy="0"/>
              </a:xfrm>
              <a:prstGeom prst="line">
                <a:avLst/>
              </a:prstGeom>
              <a:ln>
                <a:solidFill>
                  <a:schemeClr val="accent2">
                    <a:lumMod val="60000"/>
                    <a:lumOff val="40000"/>
                  </a:schemeClr>
                </a:solidFill>
                <a:prstDash val="dot"/>
              </a:ln>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a:off x="3101846" y="2523051"/>
                <a:ext cx="5411428" cy="0"/>
              </a:xfrm>
              <a:prstGeom prst="line">
                <a:avLst/>
              </a:prstGeom>
              <a:ln>
                <a:solidFill>
                  <a:schemeClr val="accent2">
                    <a:lumMod val="60000"/>
                    <a:lumOff val="40000"/>
                  </a:schemeClr>
                </a:solidFill>
                <a:prstDash val="dot"/>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3101846" y="2842881"/>
                <a:ext cx="5411428" cy="0"/>
              </a:xfrm>
              <a:prstGeom prst="line">
                <a:avLst/>
              </a:prstGeom>
              <a:ln>
                <a:solidFill>
                  <a:schemeClr val="accent2">
                    <a:lumMod val="60000"/>
                    <a:lumOff val="40000"/>
                  </a:schemeClr>
                </a:solidFill>
                <a:prstDash val="dot"/>
              </a:ln>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a:off x="3101846" y="3186729"/>
                <a:ext cx="5411428" cy="0"/>
              </a:xfrm>
              <a:prstGeom prst="line">
                <a:avLst/>
              </a:prstGeom>
              <a:ln>
                <a:solidFill>
                  <a:schemeClr val="accent2">
                    <a:lumMod val="60000"/>
                    <a:lumOff val="40000"/>
                  </a:schemeClr>
                </a:solidFill>
                <a:prstDash val="dot"/>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a:off x="3101846" y="3514471"/>
                <a:ext cx="5411428" cy="0"/>
              </a:xfrm>
              <a:prstGeom prst="line">
                <a:avLst/>
              </a:prstGeom>
              <a:ln w="9525" cmpd="sng">
                <a:solidFill>
                  <a:schemeClr val="accent2">
                    <a:lumMod val="60000"/>
                    <a:lumOff val="40000"/>
                  </a:schemeClr>
                </a:solidFill>
                <a:prstDash val="dot"/>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a:off x="3101846" y="3883180"/>
                <a:ext cx="5411428" cy="0"/>
              </a:xfrm>
              <a:prstGeom prst="line">
                <a:avLst/>
              </a:prstGeom>
              <a:ln>
                <a:solidFill>
                  <a:schemeClr val="accent2">
                    <a:lumMod val="60000"/>
                    <a:lumOff val="40000"/>
                  </a:schemeClr>
                </a:solidFill>
                <a:prstDash val="dot"/>
              </a:ln>
            </p:spPr>
            <p:style>
              <a:lnRef idx="1">
                <a:schemeClr val="dk1"/>
              </a:lnRef>
              <a:fillRef idx="0">
                <a:schemeClr val="dk1"/>
              </a:fillRef>
              <a:effectRef idx="0">
                <a:schemeClr val="dk1"/>
              </a:effectRef>
              <a:fontRef idx="minor">
                <a:schemeClr val="tx1"/>
              </a:fontRef>
            </p:style>
          </p:cxnSp>
        </p:grpSp>
        <p:grpSp>
          <p:nvGrpSpPr>
            <p:cNvPr id="13" name="Group 12"/>
            <p:cNvGrpSpPr/>
            <p:nvPr/>
          </p:nvGrpSpPr>
          <p:grpSpPr>
            <a:xfrm>
              <a:off x="4925727" y="1302777"/>
              <a:ext cx="2499033" cy="2629567"/>
              <a:chOff x="5007667" y="1253613"/>
              <a:chExt cx="2499033" cy="2629567"/>
            </a:xfrm>
          </p:grpSpPr>
          <p:cxnSp>
            <p:nvCxnSpPr>
              <p:cNvPr id="41" name="Straight Connector 40"/>
              <p:cNvCxnSpPr/>
              <p:nvPr/>
            </p:nvCxnSpPr>
            <p:spPr>
              <a:xfrm>
                <a:off x="5007667" y="1253613"/>
                <a:ext cx="0" cy="2629567"/>
              </a:xfrm>
              <a:prstGeom prst="line">
                <a:avLst/>
              </a:prstGeom>
              <a:ln>
                <a:solidFill>
                  <a:schemeClr val="accent2">
                    <a:lumMod val="60000"/>
                    <a:lumOff val="40000"/>
                  </a:schemeClr>
                </a:solidFill>
                <a:prstDash val="dot"/>
              </a:ln>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6261280" y="1253613"/>
                <a:ext cx="0" cy="2629567"/>
              </a:xfrm>
              <a:prstGeom prst="line">
                <a:avLst/>
              </a:prstGeom>
              <a:ln>
                <a:solidFill>
                  <a:schemeClr val="accent2">
                    <a:lumMod val="60000"/>
                    <a:lumOff val="40000"/>
                  </a:schemeClr>
                </a:solidFill>
                <a:prstDash val="dot"/>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a:off x="7506700" y="1253613"/>
                <a:ext cx="0" cy="2629567"/>
              </a:xfrm>
              <a:prstGeom prst="line">
                <a:avLst/>
              </a:prstGeom>
              <a:ln>
                <a:solidFill>
                  <a:schemeClr val="accent2">
                    <a:lumMod val="60000"/>
                    <a:lumOff val="40000"/>
                  </a:schemeClr>
                </a:solidFill>
                <a:prstDash val="dot"/>
              </a:ln>
            </p:spPr>
            <p:style>
              <a:lnRef idx="1">
                <a:schemeClr val="dk1"/>
              </a:lnRef>
              <a:fillRef idx="0">
                <a:schemeClr val="dk1"/>
              </a:fillRef>
              <a:effectRef idx="0">
                <a:schemeClr val="dk1"/>
              </a:effectRef>
              <a:fontRef idx="minor">
                <a:schemeClr val="tx1"/>
              </a:fontRef>
            </p:style>
          </p:cxnSp>
        </p:grpSp>
        <p:sp>
          <p:nvSpPr>
            <p:cNvPr id="14" name="TextBox 13"/>
            <p:cNvSpPr txBox="1"/>
            <p:nvPr/>
          </p:nvSpPr>
          <p:spPr>
            <a:xfrm>
              <a:off x="5055409" y="1450261"/>
              <a:ext cx="999613" cy="478989"/>
            </a:xfrm>
            <a:prstGeom prst="rect">
              <a:avLst/>
            </a:prstGeom>
            <a:noFill/>
          </p:spPr>
          <p:txBody>
            <a:bodyPr wrap="square" rtlCol="0">
              <a:spAutoFit/>
            </a:bodyPr>
            <a:lstStyle/>
            <a:p>
              <a:r>
                <a:rPr lang="en-US" sz="1100" dirty="0" smtClean="0">
                  <a:latin typeface="Arial Black"/>
                  <a:cs typeface="Arial Black"/>
                </a:rPr>
                <a:t>Spend £m</a:t>
              </a:r>
              <a:endParaRPr lang="en-US" sz="1100" dirty="0">
                <a:latin typeface="Arial Black"/>
                <a:cs typeface="Arial Black"/>
              </a:endParaRPr>
            </a:p>
          </p:txBody>
        </p:sp>
        <p:sp>
          <p:nvSpPr>
            <p:cNvPr id="15" name="TextBox 14"/>
            <p:cNvSpPr txBox="1"/>
            <p:nvPr/>
          </p:nvSpPr>
          <p:spPr>
            <a:xfrm>
              <a:off x="6309022" y="1254294"/>
              <a:ext cx="999613" cy="667163"/>
            </a:xfrm>
            <a:prstGeom prst="rect">
              <a:avLst/>
            </a:prstGeom>
            <a:noFill/>
          </p:spPr>
          <p:txBody>
            <a:bodyPr wrap="square" rtlCol="0">
              <a:spAutoFit/>
            </a:bodyPr>
            <a:lstStyle/>
            <a:p>
              <a:r>
                <a:rPr lang="en-US" sz="1100" dirty="0" smtClean="0">
                  <a:latin typeface="Arial Black"/>
                  <a:cs typeface="Arial Black"/>
                </a:rPr>
                <a:t>Sales £m due to spend</a:t>
              </a:r>
              <a:endParaRPr lang="en-US" sz="1100" dirty="0">
                <a:latin typeface="Arial Black"/>
                <a:cs typeface="Arial Black"/>
              </a:endParaRPr>
            </a:p>
          </p:txBody>
        </p:sp>
        <p:sp>
          <p:nvSpPr>
            <p:cNvPr id="16" name="TextBox 15"/>
            <p:cNvSpPr txBox="1"/>
            <p:nvPr/>
          </p:nvSpPr>
          <p:spPr>
            <a:xfrm>
              <a:off x="7431721" y="1459132"/>
              <a:ext cx="999613" cy="290815"/>
            </a:xfrm>
            <a:prstGeom prst="rect">
              <a:avLst/>
            </a:prstGeom>
            <a:noFill/>
          </p:spPr>
          <p:txBody>
            <a:bodyPr wrap="square" rtlCol="0">
              <a:spAutoFit/>
            </a:bodyPr>
            <a:lstStyle/>
            <a:p>
              <a:r>
                <a:rPr lang="en-US" sz="1100" dirty="0" smtClean="0">
                  <a:latin typeface="Arial Black"/>
                  <a:cs typeface="Arial Black"/>
                </a:rPr>
                <a:t>RROI</a:t>
              </a:r>
              <a:endParaRPr lang="en-US" sz="1100" dirty="0">
                <a:latin typeface="Arial Black"/>
                <a:cs typeface="Arial Black"/>
              </a:endParaRPr>
            </a:p>
          </p:txBody>
        </p:sp>
        <p:sp>
          <p:nvSpPr>
            <p:cNvPr id="17" name="TextBox 16"/>
            <p:cNvSpPr txBox="1"/>
            <p:nvPr/>
          </p:nvSpPr>
          <p:spPr>
            <a:xfrm>
              <a:off x="3447384" y="1996352"/>
              <a:ext cx="1478343" cy="276999"/>
            </a:xfrm>
            <a:prstGeom prst="rect">
              <a:avLst/>
            </a:prstGeom>
            <a:noFill/>
          </p:spPr>
          <p:txBody>
            <a:bodyPr wrap="square" rtlCol="0">
              <a:spAutoFit/>
            </a:bodyPr>
            <a:lstStyle/>
            <a:p>
              <a:r>
                <a:rPr lang="en-US" sz="1200" dirty="0" smtClean="0">
                  <a:latin typeface="Arial Black"/>
                  <a:cs typeface="Arial Black"/>
                </a:rPr>
                <a:t>Channel 1</a:t>
              </a:r>
              <a:endParaRPr lang="en-US" sz="1200" dirty="0">
                <a:latin typeface="Arial Black"/>
                <a:cs typeface="Arial Black"/>
              </a:endParaRPr>
            </a:p>
          </p:txBody>
        </p:sp>
        <p:sp>
          <p:nvSpPr>
            <p:cNvPr id="18" name="TextBox 17"/>
            <p:cNvSpPr txBox="1"/>
            <p:nvPr/>
          </p:nvSpPr>
          <p:spPr>
            <a:xfrm>
              <a:off x="3447384" y="2326413"/>
              <a:ext cx="1478343" cy="276999"/>
            </a:xfrm>
            <a:prstGeom prst="rect">
              <a:avLst/>
            </a:prstGeom>
            <a:noFill/>
          </p:spPr>
          <p:txBody>
            <a:bodyPr wrap="square" rtlCol="0">
              <a:spAutoFit/>
            </a:bodyPr>
            <a:lstStyle/>
            <a:p>
              <a:r>
                <a:rPr lang="en-US" sz="1200" dirty="0" smtClean="0">
                  <a:latin typeface="Arial Black"/>
                  <a:cs typeface="Arial Black"/>
                </a:rPr>
                <a:t>Channel 2</a:t>
              </a:r>
              <a:endParaRPr lang="en-US" sz="1200" dirty="0">
                <a:latin typeface="Arial Black"/>
                <a:cs typeface="Arial Black"/>
              </a:endParaRPr>
            </a:p>
          </p:txBody>
        </p:sp>
        <p:sp>
          <p:nvSpPr>
            <p:cNvPr id="19" name="TextBox 18"/>
            <p:cNvSpPr txBox="1"/>
            <p:nvPr/>
          </p:nvSpPr>
          <p:spPr>
            <a:xfrm>
              <a:off x="3447384" y="2653031"/>
              <a:ext cx="1478343" cy="276999"/>
            </a:xfrm>
            <a:prstGeom prst="rect">
              <a:avLst/>
            </a:prstGeom>
            <a:noFill/>
          </p:spPr>
          <p:txBody>
            <a:bodyPr wrap="square" rtlCol="0">
              <a:spAutoFit/>
            </a:bodyPr>
            <a:lstStyle/>
            <a:p>
              <a:r>
                <a:rPr lang="en-US" sz="1200" dirty="0" smtClean="0">
                  <a:latin typeface="Arial Black"/>
                  <a:cs typeface="Arial Black"/>
                </a:rPr>
                <a:t>Channel 3</a:t>
              </a:r>
              <a:endParaRPr lang="en-US" sz="1200" dirty="0">
                <a:latin typeface="Arial Black"/>
                <a:cs typeface="Arial Black"/>
              </a:endParaRPr>
            </a:p>
          </p:txBody>
        </p:sp>
        <p:sp>
          <p:nvSpPr>
            <p:cNvPr id="20" name="TextBox 19"/>
            <p:cNvSpPr txBox="1"/>
            <p:nvPr/>
          </p:nvSpPr>
          <p:spPr>
            <a:xfrm>
              <a:off x="3447384" y="2972299"/>
              <a:ext cx="1478343" cy="276999"/>
            </a:xfrm>
            <a:prstGeom prst="rect">
              <a:avLst/>
            </a:prstGeom>
            <a:noFill/>
          </p:spPr>
          <p:txBody>
            <a:bodyPr wrap="square" rtlCol="0">
              <a:spAutoFit/>
            </a:bodyPr>
            <a:lstStyle/>
            <a:p>
              <a:r>
                <a:rPr lang="en-US" sz="1200" dirty="0" smtClean="0">
                  <a:latin typeface="Arial Black"/>
                  <a:cs typeface="Arial Black"/>
                </a:rPr>
                <a:t>Channel 4</a:t>
              </a:r>
              <a:endParaRPr lang="en-US" sz="1200" dirty="0">
                <a:latin typeface="Arial Black"/>
                <a:cs typeface="Arial Black"/>
              </a:endParaRPr>
            </a:p>
          </p:txBody>
        </p:sp>
        <p:sp>
          <p:nvSpPr>
            <p:cNvPr id="21" name="TextBox 20"/>
            <p:cNvSpPr txBox="1"/>
            <p:nvPr/>
          </p:nvSpPr>
          <p:spPr>
            <a:xfrm>
              <a:off x="3447384" y="3317833"/>
              <a:ext cx="1478343" cy="276999"/>
            </a:xfrm>
            <a:prstGeom prst="rect">
              <a:avLst/>
            </a:prstGeom>
            <a:noFill/>
          </p:spPr>
          <p:txBody>
            <a:bodyPr wrap="square" rtlCol="0">
              <a:spAutoFit/>
            </a:bodyPr>
            <a:lstStyle/>
            <a:p>
              <a:r>
                <a:rPr lang="en-US" sz="1200" dirty="0" smtClean="0">
                  <a:latin typeface="Arial Black"/>
                  <a:cs typeface="Arial Black"/>
                </a:rPr>
                <a:t>Channel 5</a:t>
              </a:r>
              <a:endParaRPr lang="en-US" sz="1200" dirty="0">
                <a:latin typeface="Arial Black"/>
                <a:cs typeface="Arial Black"/>
              </a:endParaRPr>
            </a:p>
          </p:txBody>
        </p:sp>
        <p:sp>
          <p:nvSpPr>
            <p:cNvPr id="22" name="TextBox 21"/>
            <p:cNvSpPr txBox="1"/>
            <p:nvPr/>
          </p:nvSpPr>
          <p:spPr>
            <a:xfrm>
              <a:off x="3447384" y="3617550"/>
              <a:ext cx="1478343" cy="276999"/>
            </a:xfrm>
            <a:prstGeom prst="rect">
              <a:avLst/>
            </a:prstGeom>
            <a:noFill/>
          </p:spPr>
          <p:txBody>
            <a:bodyPr wrap="square" rtlCol="0">
              <a:spAutoFit/>
            </a:bodyPr>
            <a:lstStyle/>
            <a:p>
              <a:r>
                <a:rPr lang="en-US" sz="1200" dirty="0" smtClean="0">
                  <a:latin typeface="Arial Black"/>
                  <a:cs typeface="Arial Black"/>
                </a:rPr>
                <a:t>Total</a:t>
              </a:r>
              <a:endParaRPr lang="en-US" sz="1200" dirty="0">
                <a:latin typeface="Arial Black"/>
                <a:cs typeface="Arial Black"/>
              </a:endParaRPr>
            </a:p>
          </p:txBody>
        </p:sp>
        <p:sp>
          <p:nvSpPr>
            <p:cNvPr id="23" name="TextBox 22"/>
            <p:cNvSpPr txBox="1"/>
            <p:nvPr/>
          </p:nvSpPr>
          <p:spPr>
            <a:xfrm>
              <a:off x="5055409" y="1996352"/>
              <a:ext cx="999613" cy="276999"/>
            </a:xfrm>
            <a:prstGeom prst="rect">
              <a:avLst/>
            </a:prstGeom>
            <a:noFill/>
          </p:spPr>
          <p:txBody>
            <a:bodyPr wrap="square" rtlCol="0">
              <a:spAutoFit/>
            </a:bodyPr>
            <a:lstStyle/>
            <a:p>
              <a:r>
                <a:rPr lang="en-US" sz="1200" dirty="0" smtClean="0">
                  <a:latin typeface="Arial"/>
                  <a:cs typeface="Arial"/>
                </a:rPr>
                <a:t>£2.5</a:t>
              </a:r>
              <a:endParaRPr lang="en-US" sz="1200" dirty="0">
                <a:latin typeface="Arial"/>
                <a:cs typeface="Arial"/>
              </a:endParaRPr>
            </a:p>
          </p:txBody>
        </p:sp>
        <p:sp>
          <p:nvSpPr>
            <p:cNvPr id="24" name="TextBox 23"/>
            <p:cNvSpPr txBox="1"/>
            <p:nvPr/>
          </p:nvSpPr>
          <p:spPr>
            <a:xfrm>
              <a:off x="5055409" y="2326413"/>
              <a:ext cx="999613" cy="276999"/>
            </a:xfrm>
            <a:prstGeom prst="rect">
              <a:avLst/>
            </a:prstGeom>
            <a:noFill/>
          </p:spPr>
          <p:txBody>
            <a:bodyPr wrap="square" rtlCol="0">
              <a:spAutoFit/>
            </a:bodyPr>
            <a:lstStyle/>
            <a:p>
              <a:r>
                <a:rPr lang="en-US" sz="1200" dirty="0" smtClean="0">
                  <a:latin typeface="Arial"/>
                  <a:cs typeface="Arial"/>
                </a:rPr>
                <a:t>£0.5</a:t>
              </a:r>
              <a:endParaRPr lang="en-US" sz="1200" dirty="0">
                <a:latin typeface="Arial"/>
                <a:cs typeface="Arial"/>
              </a:endParaRPr>
            </a:p>
          </p:txBody>
        </p:sp>
        <p:sp>
          <p:nvSpPr>
            <p:cNvPr id="25" name="TextBox 24"/>
            <p:cNvSpPr txBox="1"/>
            <p:nvPr/>
          </p:nvSpPr>
          <p:spPr>
            <a:xfrm>
              <a:off x="5055409" y="2657314"/>
              <a:ext cx="999613" cy="276999"/>
            </a:xfrm>
            <a:prstGeom prst="rect">
              <a:avLst/>
            </a:prstGeom>
            <a:noFill/>
          </p:spPr>
          <p:txBody>
            <a:bodyPr wrap="square" rtlCol="0">
              <a:spAutoFit/>
            </a:bodyPr>
            <a:lstStyle/>
            <a:p>
              <a:r>
                <a:rPr lang="en-US" sz="1200" dirty="0" smtClean="0">
                  <a:latin typeface="Arial"/>
                  <a:cs typeface="Arial"/>
                </a:rPr>
                <a:t>£1.5</a:t>
              </a:r>
              <a:endParaRPr lang="en-US" sz="1200" dirty="0">
                <a:latin typeface="Arial"/>
                <a:cs typeface="Arial"/>
              </a:endParaRPr>
            </a:p>
          </p:txBody>
        </p:sp>
        <p:sp>
          <p:nvSpPr>
            <p:cNvPr id="26" name="TextBox 25"/>
            <p:cNvSpPr txBox="1"/>
            <p:nvPr/>
          </p:nvSpPr>
          <p:spPr>
            <a:xfrm>
              <a:off x="5055409" y="2973685"/>
              <a:ext cx="999613" cy="276999"/>
            </a:xfrm>
            <a:prstGeom prst="rect">
              <a:avLst/>
            </a:prstGeom>
            <a:noFill/>
          </p:spPr>
          <p:txBody>
            <a:bodyPr wrap="square" rtlCol="0">
              <a:spAutoFit/>
            </a:bodyPr>
            <a:lstStyle/>
            <a:p>
              <a:r>
                <a:rPr lang="en-US" sz="1200" dirty="0" smtClean="0">
                  <a:latin typeface="Arial"/>
                  <a:cs typeface="Arial"/>
                </a:rPr>
                <a:t>£1.0</a:t>
              </a:r>
              <a:endParaRPr lang="en-US" sz="1200" dirty="0">
                <a:latin typeface="Arial"/>
                <a:cs typeface="Arial"/>
              </a:endParaRPr>
            </a:p>
          </p:txBody>
        </p:sp>
        <p:sp>
          <p:nvSpPr>
            <p:cNvPr id="27" name="TextBox 26"/>
            <p:cNvSpPr txBox="1"/>
            <p:nvPr/>
          </p:nvSpPr>
          <p:spPr>
            <a:xfrm>
              <a:off x="5055409" y="3322940"/>
              <a:ext cx="999613" cy="276999"/>
            </a:xfrm>
            <a:prstGeom prst="rect">
              <a:avLst/>
            </a:prstGeom>
            <a:noFill/>
          </p:spPr>
          <p:txBody>
            <a:bodyPr wrap="square" rtlCol="0">
              <a:spAutoFit/>
            </a:bodyPr>
            <a:lstStyle/>
            <a:p>
              <a:r>
                <a:rPr lang="en-US" sz="1200" dirty="0" smtClean="0">
                  <a:latin typeface="Arial"/>
                  <a:cs typeface="Arial"/>
                </a:rPr>
                <a:t>£0.5</a:t>
              </a:r>
              <a:endParaRPr lang="en-US" sz="1200" dirty="0">
                <a:latin typeface="Arial"/>
                <a:cs typeface="Arial"/>
              </a:endParaRPr>
            </a:p>
          </p:txBody>
        </p:sp>
        <p:sp>
          <p:nvSpPr>
            <p:cNvPr id="28" name="TextBox 27"/>
            <p:cNvSpPr txBox="1"/>
            <p:nvPr/>
          </p:nvSpPr>
          <p:spPr>
            <a:xfrm>
              <a:off x="5055409" y="3655345"/>
              <a:ext cx="999613" cy="276999"/>
            </a:xfrm>
            <a:prstGeom prst="rect">
              <a:avLst/>
            </a:prstGeom>
            <a:noFill/>
          </p:spPr>
          <p:txBody>
            <a:bodyPr wrap="square" rtlCol="0">
              <a:spAutoFit/>
            </a:bodyPr>
            <a:lstStyle/>
            <a:p>
              <a:r>
                <a:rPr lang="en-US" sz="1200" dirty="0" smtClean="0">
                  <a:latin typeface="Arial"/>
                  <a:cs typeface="Arial"/>
                </a:rPr>
                <a:t>£6.0</a:t>
              </a:r>
              <a:endParaRPr lang="en-US" sz="1200" dirty="0">
                <a:latin typeface="Arial"/>
                <a:cs typeface="Arial"/>
              </a:endParaRPr>
            </a:p>
          </p:txBody>
        </p:sp>
        <p:sp>
          <p:nvSpPr>
            <p:cNvPr id="29" name="TextBox 28"/>
            <p:cNvSpPr txBox="1"/>
            <p:nvPr/>
          </p:nvSpPr>
          <p:spPr>
            <a:xfrm>
              <a:off x="6309022" y="1995448"/>
              <a:ext cx="999613" cy="276999"/>
            </a:xfrm>
            <a:prstGeom prst="rect">
              <a:avLst/>
            </a:prstGeom>
            <a:noFill/>
          </p:spPr>
          <p:txBody>
            <a:bodyPr wrap="square" rtlCol="0">
              <a:spAutoFit/>
            </a:bodyPr>
            <a:lstStyle/>
            <a:p>
              <a:r>
                <a:rPr lang="en-US" sz="1200" dirty="0" smtClean="0">
                  <a:latin typeface="Arial"/>
                  <a:cs typeface="Arial"/>
                </a:rPr>
                <a:t>£3.0</a:t>
              </a:r>
              <a:endParaRPr lang="en-US" sz="1200" dirty="0">
                <a:latin typeface="Arial"/>
                <a:cs typeface="Arial"/>
              </a:endParaRPr>
            </a:p>
          </p:txBody>
        </p:sp>
        <p:sp>
          <p:nvSpPr>
            <p:cNvPr id="30" name="TextBox 29"/>
            <p:cNvSpPr txBox="1"/>
            <p:nvPr/>
          </p:nvSpPr>
          <p:spPr>
            <a:xfrm>
              <a:off x="6309022" y="2325509"/>
              <a:ext cx="999613" cy="276999"/>
            </a:xfrm>
            <a:prstGeom prst="rect">
              <a:avLst/>
            </a:prstGeom>
            <a:noFill/>
          </p:spPr>
          <p:txBody>
            <a:bodyPr wrap="square" rtlCol="0">
              <a:spAutoFit/>
            </a:bodyPr>
            <a:lstStyle/>
            <a:p>
              <a:r>
                <a:rPr lang="en-US" sz="1200" dirty="0" smtClean="0">
                  <a:latin typeface="Arial"/>
                  <a:cs typeface="Arial"/>
                </a:rPr>
                <a:t>£0.5</a:t>
              </a:r>
              <a:endParaRPr lang="en-US" sz="1200" dirty="0">
                <a:latin typeface="Arial"/>
                <a:cs typeface="Arial"/>
              </a:endParaRPr>
            </a:p>
          </p:txBody>
        </p:sp>
        <p:sp>
          <p:nvSpPr>
            <p:cNvPr id="31" name="TextBox 30"/>
            <p:cNvSpPr txBox="1"/>
            <p:nvPr/>
          </p:nvSpPr>
          <p:spPr>
            <a:xfrm>
              <a:off x="6309022" y="2656410"/>
              <a:ext cx="999613" cy="276999"/>
            </a:xfrm>
            <a:prstGeom prst="rect">
              <a:avLst/>
            </a:prstGeom>
            <a:noFill/>
          </p:spPr>
          <p:txBody>
            <a:bodyPr wrap="square" rtlCol="0">
              <a:spAutoFit/>
            </a:bodyPr>
            <a:lstStyle/>
            <a:p>
              <a:r>
                <a:rPr lang="en-US" sz="1200" dirty="0" smtClean="0">
                  <a:latin typeface="Arial"/>
                  <a:cs typeface="Arial"/>
                </a:rPr>
                <a:t>£3.0</a:t>
              </a:r>
              <a:endParaRPr lang="en-US" sz="1200" dirty="0">
                <a:latin typeface="Arial"/>
                <a:cs typeface="Arial"/>
              </a:endParaRPr>
            </a:p>
          </p:txBody>
        </p:sp>
        <p:sp>
          <p:nvSpPr>
            <p:cNvPr id="32" name="TextBox 31"/>
            <p:cNvSpPr txBox="1"/>
            <p:nvPr/>
          </p:nvSpPr>
          <p:spPr>
            <a:xfrm>
              <a:off x="6309022" y="2972781"/>
              <a:ext cx="999613" cy="276999"/>
            </a:xfrm>
            <a:prstGeom prst="rect">
              <a:avLst/>
            </a:prstGeom>
            <a:noFill/>
          </p:spPr>
          <p:txBody>
            <a:bodyPr wrap="square" rtlCol="0">
              <a:spAutoFit/>
            </a:bodyPr>
            <a:lstStyle/>
            <a:p>
              <a:r>
                <a:rPr lang="en-US" sz="1200" dirty="0" smtClean="0">
                  <a:latin typeface="Arial"/>
                  <a:cs typeface="Arial"/>
                </a:rPr>
                <a:t>£1.5</a:t>
              </a:r>
              <a:endParaRPr lang="en-US" sz="1200" dirty="0">
                <a:latin typeface="Arial"/>
                <a:cs typeface="Arial"/>
              </a:endParaRPr>
            </a:p>
          </p:txBody>
        </p:sp>
        <p:sp>
          <p:nvSpPr>
            <p:cNvPr id="33" name="TextBox 32"/>
            <p:cNvSpPr txBox="1"/>
            <p:nvPr/>
          </p:nvSpPr>
          <p:spPr>
            <a:xfrm>
              <a:off x="6309022" y="3322036"/>
              <a:ext cx="999613" cy="276999"/>
            </a:xfrm>
            <a:prstGeom prst="rect">
              <a:avLst/>
            </a:prstGeom>
            <a:noFill/>
          </p:spPr>
          <p:txBody>
            <a:bodyPr wrap="square" rtlCol="0">
              <a:spAutoFit/>
            </a:bodyPr>
            <a:lstStyle/>
            <a:p>
              <a:r>
                <a:rPr lang="en-US" sz="1200" dirty="0" smtClean="0">
                  <a:latin typeface="Arial"/>
                  <a:cs typeface="Arial"/>
                </a:rPr>
                <a:t>£0.6</a:t>
              </a:r>
              <a:endParaRPr lang="en-US" sz="1200" dirty="0">
                <a:latin typeface="Arial"/>
                <a:cs typeface="Arial"/>
              </a:endParaRPr>
            </a:p>
          </p:txBody>
        </p:sp>
        <p:sp>
          <p:nvSpPr>
            <p:cNvPr id="34" name="TextBox 33"/>
            <p:cNvSpPr txBox="1"/>
            <p:nvPr/>
          </p:nvSpPr>
          <p:spPr>
            <a:xfrm>
              <a:off x="6309022" y="3654441"/>
              <a:ext cx="999613" cy="276999"/>
            </a:xfrm>
            <a:prstGeom prst="rect">
              <a:avLst/>
            </a:prstGeom>
            <a:noFill/>
          </p:spPr>
          <p:txBody>
            <a:bodyPr wrap="square" rtlCol="0">
              <a:spAutoFit/>
            </a:bodyPr>
            <a:lstStyle/>
            <a:p>
              <a:r>
                <a:rPr lang="en-US" sz="1200" dirty="0" smtClean="0">
                  <a:latin typeface="Arial"/>
                  <a:cs typeface="Arial"/>
                </a:rPr>
                <a:t>£8.6</a:t>
              </a:r>
              <a:endParaRPr lang="en-US" sz="1200" dirty="0">
                <a:latin typeface="Arial"/>
                <a:cs typeface="Arial"/>
              </a:endParaRPr>
            </a:p>
          </p:txBody>
        </p:sp>
        <p:sp>
          <p:nvSpPr>
            <p:cNvPr id="35" name="TextBox 34"/>
            <p:cNvSpPr txBox="1"/>
            <p:nvPr/>
          </p:nvSpPr>
          <p:spPr>
            <a:xfrm>
              <a:off x="7431721" y="1996352"/>
              <a:ext cx="999613" cy="276999"/>
            </a:xfrm>
            <a:prstGeom prst="rect">
              <a:avLst/>
            </a:prstGeom>
            <a:noFill/>
          </p:spPr>
          <p:txBody>
            <a:bodyPr wrap="square" rtlCol="0">
              <a:spAutoFit/>
            </a:bodyPr>
            <a:lstStyle/>
            <a:p>
              <a:r>
                <a:rPr lang="en-US" sz="1200" dirty="0" smtClean="0">
                  <a:latin typeface="Arial"/>
                  <a:cs typeface="Arial"/>
                </a:rPr>
                <a:t>1.20</a:t>
              </a:r>
              <a:endParaRPr lang="en-US" sz="1200" dirty="0">
                <a:latin typeface="Arial"/>
                <a:cs typeface="Arial"/>
              </a:endParaRPr>
            </a:p>
          </p:txBody>
        </p:sp>
        <p:sp>
          <p:nvSpPr>
            <p:cNvPr id="36" name="TextBox 35"/>
            <p:cNvSpPr txBox="1"/>
            <p:nvPr/>
          </p:nvSpPr>
          <p:spPr>
            <a:xfrm>
              <a:off x="7431721" y="2326413"/>
              <a:ext cx="999613" cy="276999"/>
            </a:xfrm>
            <a:prstGeom prst="rect">
              <a:avLst/>
            </a:prstGeom>
            <a:noFill/>
          </p:spPr>
          <p:txBody>
            <a:bodyPr wrap="square" rtlCol="0">
              <a:spAutoFit/>
            </a:bodyPr>
            <a:lstStyle/>
            <a:p>
              <a:r>
                <a:rPr lang="en-US" sz="1200" dirty="0" smtClean="0">
                  <a:latin typeface="Arial"/>
                  <a:cs typeface="Arial"/>
                </a:rPr>
                <a:t>1.00</a:t>
              </a:r>
              <a:endParaRPr lang="en-US" sz="1200" dirty="0">
                <a:latin typeface="Arial"/>
                <a:cs typeface="Arial"/>
              </a:endParaRPr>
            </a:p>
          </p:txBody>
        </p:sp>
        <p:sp>
          <p:nvSpPr>
            <p:cNvPr id="37" name="TextBox 36"/>
            <p:cNvSpPr txBox="1"/>
            <p:nvPr/>
          </p:nvSpPr>
          <p:spPr>
            <a:xfrm>
              <a:off x="7431721" y="2657314"/>
              <a:ext cx="999613" cy="276999"/>
            </a:xfrm>
            <a:prstGeom prst="rect">
              <a:avLst/>
            </a:prstGeom>
            <a:noFill/>
          </p:spPr>
          <p:txBody>
            <a:bodyPr wrap="square" rtlCol="0">
              <a:spAutoFit/>
            </a:bodyPr>
            <a:lstStyle/>
            <a:p>
              <a:r>
                <a:rPr lang="en-US" sz="1200" dirty="0" smtClean="0">
                  <a:latin typeface="Arial"/>
                  <a:cs typeface="Arial"/>
                </a:rPr>
                <a:t>2.00</a:t>
              </a:r>
              <a:endParaRPr lang="en-US" sz="1200" dirty="0">
                <a:latin typeface="Arial"/>
                <a:cs typeface="Arial"/>
              </a:endParaRPr>
            </a:p>
          </p:txBody>
        </p:sp>
        <p:sp>
          <p:nvSpPr>
            <p:cNvPr id="38" name="TextBox 37"/>
            <p:cNvSpPr txBox="1"/>
            <p:nvPr/>
          </p:nvSpPr>
          <p:spPr>
            <a:xfrm>
              <a:off x="7431721" y="2973685"/>
              <a:ext cx="999613" cy="276999"/>
            </a:xfrm>
            <a:prstGeom prst="rect">
              <a:avLst/>
            </a:prstGeom>
            <a:noFill/>
          </p:spPr>
          <p:txBody>
            <a:bodyPr wrap="square" rtlCol="0">
              <a:spAutoFit/>
            </a:bodyPr>
            <a:lstStyle/>
            <a:p>
              <a:r>
                <a:rPr lang="en-US" sz="1200" dirty="0" smtClean="0">
                  <a:latin typeface="Arial"/>
                  <a:cs typeface="Arial"/>
                </a:rPr>
                <a:t>1.50</a:t>
              </a:r>
              <a:endParaRPr lang="en-US" sz="1200" dirty="0">
                <a:latin typeface="Arial"/>
                <a:cs typeface="Arial"/>
              </a:endParaRPr>
            </a:p>
          </p:txBody>
        </p:sp>
        <p:sp>
          <p:nvSpPr>
            <p:cNvPr id="39" name="TextBox 38"/>
            <p:cNvSpPr txBox="1"/>
            <p:nvPr/>
          </p:nvSpPr>
          <p:spPr>
            <a:xfrm>
              <a:off x="7431721" y="3322940"/>
              <a:ext cx="999613" cy="276999"/>
            </a:xfrm>
            <a:prstGeom prst="rect">
              <a:avLst/>
            </a:prstGeom>
            <a:noFill/>
          </p:spPr>
          <p:txBody>
            <a:bodyPr wrap="square" rtlCol="0">
              <a:spAutoFit/>
            </a:bodyPr>
            <a:lstStyle/>
            <a:p>
              <a:r>
                <a:rPr lang="en-US" sz="1200" dirty="0" smtClean="0">
                  <a:latin typeface="Arial"/>
                  <a:cs typeface="Arial"/>
                </a:rPr>
                <a:t>1.20</a:t>
              </a:r>
              <a:endParaRPr lang="en-US" sz="1200" dirty="0">
                <a:latin typeface="Arial"/>
                <a:cs typeface="Arial"/>
              </a:endParaRPr>
            </a:p>
          </p:txBody>
        </p:sp>
        <p:sp>
          <p:nvSpPr>
            <p:cNvPr id="40" name="TextBox 39"/>
            <p:cNvSpPr txBox="1"/>
            <p:nvPr/>
          </p:nvSpPr>
          <p:spPr>
            <a:xfrm>
              <a:off x="7431721" y="3655345"/>
              <a:ext cx="999613" cy="276999"/>
            </a:xfrm>
            <a:prstGeom prst="rect">
              <a:avLst/>
            </a:prstGeom>
            <a:noFill/>
          </p:spPr>
          <p:txBody>
            <a:bodyPr wrap="square" rtlCol="0">
              <a:spAutoFit/>
            </a:bodyPr>
            <a:lstStyle/>
            <a:p>
              <a:r>
                <a:rPr lang="en-US" sz="1200" dirty="0" smtClean="0">
                  <a:latin typeface="Arial"/>
                  <a:cs typeface="Arial"/>
                </a:rPr>
                <a:t>1.43</a:t>
              </a:r>
              <a:endParaRPr lang="en-US" sz="1200" dirty="0">
                <a:latin typeface="Arial"/>
                <a:cs typeface="Arial"/>
              </a:endParaRPr>
            </a:p>
          </p:txBody>
        </p:sp>
      </p:grpSp>
      <p:sp>
        <p:nvSpPr>
          <p:cNvPr id="51" name="object 2"/>
          <p:cNvSpPr txBox="1">
            <a:spLocks/>
          </p:cNvSpPr>
          <p:nvPr/>
        </p:nvSpPr>
        <p:spPr>
          <a:xfrm>
            <a:off x="320475" y="319624"/>
            <a:ext cx="8570549" cy="276999"/>
          </a:xfrm>
          <a:prstGeom prst="rect">
            <a:avLst/>
          </a:prstGeom>
        </p:spPr>
        <p:txBody>
          <a:bodyPr vert="horz" wrap="square" lIns="0" tIns="0" rIns="0" bIns="0" rtlCol="0" anchor="ctr">
            <a:sp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525" marR="3810" algn="l" defTabSz="342900">
              <a:lnSpc>
                <a:spcPct val="90000"/>
              </a:lnSpc>
            </a:pPr>
            <a:r>
              <a:rPr lang="en-GB" sz="2000" b="1" spc="4" dirty="0">
                <a:solidFill>
                  <a:srgbClr val="E00034"/>
                </a:solidFill>
                <a:latin typeface="Arial Black"/>
                <a:ea typeface="+mn-ea"/>
                <a:cs typeface="Arial Black"/>
              </a:rPr>
              <a:t>Calculating Revenue Return on Investment (RROI)</a:t>
            </a:r>
          </a:p>
        </p:txBody>
      </p:sp>
      <p:sp>
        <p:nvSpPr>
          <p:cNvPr id="3" name="Rectangle 2"/>
          <p:cNvSpPr/>
          <p:nvPr/>
        </p:nvSpPr>
        <p:spPr>
          <a:xfrm>
            <a:off x="320475" y="730786"/>
            <a:ext cx="8653044" cy="757130"/>
          </a:xfrm>
          <a:prstGeom prst="rect">
            <a:avLst/>
          </a:prstGeom>
        </p:spPr>
        <p:txBody>
          <a:bodyPr wrap="square">
            <a:spAutoFit/>
          </a:bodyPr>
          <a:lstStyle/>
          <a:p>
            <a:pPr marL="285750" indent="-285750">
              <a:spcBef>
                <a:spcPct val="20000"/>
              </a:spcBef>
              <a:buFont typeface="Arial" panose="020B0604020202020204" pitchFamily="34" charset="0"/>
              <a:buChar char="•"/>
            </a:pPr>
            <a:r>
              <a:rPr lang="en-US" sz="1350" dirty="0">
                <a:latin typeface="Arial" panose="020B0604020202020204" pitchFamily="34" charset="0"/>
                <a:cs typeface="Arial" panose="020B0604020202020204" pitchFamily="34" charset="0"/>
              </a:rPr>
              <a:t>We isolate and quantify drivers of sales.  </a:t>
            </a:r>
            <a:endParaRPr lang="en-US" sz="1350" dirty="0" smtClean="0">
              <a:latin typeface="Arial" panose="020B0604020202020204" pitchFamily="34" charset="0"/>
              <a:cs typeface="Arial" panose="020B0604020202020204" pitchFamily="34" charset="0"/>
            </a:endParaRPr>
          </a:p>
          <a:p>
            <a:pPr marL="285750" indent="-285750">
              <a:spcBef>
                <a:spcPct val="20000"/>
              </a:spcBef>
              <a:buFont typeface="Arial" panose="020B0604020202020204" pitchFamily="34" charset="0"/>
              <a:buChar char="•"/>
            </a:pPr>
            <a:r>
              <a:rPr lang="en-US" sz="1350" dirty="0" smtClean="0">
                <a:latin typeface="Arial" panose="020B0604020202020204" pitchFamily="34" charset="0"/>
                <a:cs typeface="Arial" panose="020B0604020202020204" pitchFamily="34" charset="0"/>
              </a:rPr>
              <a:t>This </a:t>
            </a:r>
            <a:r>
              <a:rPr lang="en-US" sz="1350" dirty="0">
                <a:latin typeface="Arial" panose="020B0604020202020204" pitchFamily="34" charset="0"/>
                <a:cs typeface="Arial" panose="020B0604020202020204" pitchFamily="34" charset="0"/>
              </a:rPr>
              <a:t>chart is a very simplified illustration of that, showing the sales pattern over time broken down by the different drivers, in this case a combination so enabling calculation of Revenue return on media investment</a:t>
            </a:r>
            <a:endParaRPr lang="en-GB" sz="1350" dirty="0">
              <a:latin typeface="Arial" panose="020B0604020202020204" pitchFamily="34" charset="0"/>
              <a:cs typeface="Arial" panose="020B0604020202020204" pitchFamily="34" charset="0"/>
            </a:endParaRPr>
          </a:p>
        </p:txBody>
      </p:sp>
      <p:pic>
        <p:nvPicPr>
          <p:cNvPr id="52" name="Picture 51" descr="Benchmarketing blue with grey logo.eps"/>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8908" y="4756224"/>
            <a:ext cx="1281761" cy="173211"/>
          </a:xfrm>
          <a:prstGeom prst="rect">
            <a:avLst/>
          </a:prstGeom>
        </p:spPr>
      </p:pic>
      <p:pic>
        <p:nvPicPr>
          <p:cNvPr id="53" name="Picture 52" descr="Newsworks_MasterLogo.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5342" y="4650002"/>
            <a:ext cx="401276" cy="372370"/>
          </a:xfrm>
          <a:prstGeom prst="rect">
            <a:avLst/>
          </a:prstGeom>
        </p:spPr>
      </p:pic>
    </p:spTree>
    <p:extLst>
      <p:ext uri="{BB962C8B-B14F-4D97-AF65-F5344CB8AC3E}">
        <p14:creationId xmlns:p14="http://schemas.microsoft.com/office/powerpoint/2010/main" val="26524974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95220" y="3452445"/>
            <a:ext cx="1798320" cy="206520"/>
            <a:chOff x="1224280" y="629920"/>
            <a:chExt cx="1798320" cy="206520"/>
          </a:xfrm>
        </p:grpSpPr>
        <p:sp>
          <p:nvSpPr>
            <p:cNvPr id="22" name="Oval 21"/>
            <p:cNvSpPr/>
            <p:nvPr/>
          </p:nvSpPr>
          <p:spPr>
            <a:xfrm>
              <a:off x="1224280" y="629920"/>
              <a:ext cx="1798320" cy="162560"/>
            </a:xfrm>
            <a:prstGeom prst="ellipse">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3" name="Rectangle 22"/>
            <p:cNvSpPr/>
            <p:nvPr/>
          </p:nvSpPr>
          <p:spPr>
            <a:xfrm>
              <a:off x="1224280" y="706120"/>
              <a:ext cx="1798320" cy="130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sp>
        <p:nvSpPr>
          <p:cNvPr id="6" name="Rectangle 5"/>
          <p:cNvSpPr/>
          <p:nvPr/>
        </p:nvSpPr>
        <p:spPr>
          <a:xfrm>
            <a:off x="595220" y="3526840"/>
            <a:ext cx="1798320"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Rectangle 6"/>
          <p:cNvSpPr/>
          <p:nvPr/>
        </p:nvSpPr>
        <p:spPr>
          <a:xfrm>
            <a:off x="595220" y="3662266"/>
            <a:ext cx="1798320"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Rectangle 7"/>
          <p:cNvSpPr/>
          <p:nvPr/>
        </p:nvSpPr>
        <p:spPr>
          <a:xfrm>
            <a:off x="595220" y="3797692"/>
            <a:ext cx="1798320"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Rectangle 8"/>
          <p:cNvSpPr/>
          <p:nvPr/>
        </p:nvSpPr>
        <p:spPr>
          <a:xfrm>
            <a:off x="595220" y="3933118"/>
            <a:ext cx="1798320"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 name="Oval 16"/>
          <p:cNvSpPr/>
          <p:nvPr/>
        </p:nvSpPr>
        <p:spPr>
          <a:xfrm>
            <a:off x="1438500" y="3340685"/>
            <a:ext cx="111760" cy="111760"/>
          </a:xfrm>
          <a:prstGeom prst="ellipse">
            <a:avLst/>
          </a:prstGeom>
          <a:solidFill>
            <a:srgbClr val="E000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8" name="Group 17"/>
          <p:cNvGrpSpPr/>
          <p:nvPr/>
        </p:nvGrpSpPr>
        <p:grpSpPr>
          <a:xfrm>
            <a:off x="419960" y="4081660"/>
            <a:ext cx="2148840" cy="550545"/>
            <a:chOff x="3275330" y="4487227"/>
            <a:chExt cx="2148840" cy="550545"/>
          </a:xfrm>
        </p:grpSpPr>
        <p:sp>
          <p:nvSpPr>
            <p:cNvPr id="19" name="Rectangle 18"/>
            <p:cNvSpPr/>
            <p:nvPr/>
          </p:nvSpPr>
          <p:spPr>
            <a:xfrm>
              <a:off x="3275330" y="4487227"/>
              <a:ext cx="2148840" cy="45719"/>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4279900" y="4532946"/>
              <a:ext cx="142240" cy="441960"/>
            </a:xfrm>
            <a:prstGeom prst="rect">
              <a:avLst/>
            </a:prstGeom>
            <a:solidFill>
              <a:srgbClr val="7F7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p:cNvSpPr/>
            <p:nvPr/>
          </p:nvSpPr>
          <p:spPr>
            <a:xfrm>
              <a:off x="3934460" y="4974906"/>
              <a:ext cx="830580" cy="62866"/>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85" name="Group 84"/>
          <p:cNvGrpSpPr/>
          <p:nvPr/>
        </p:nvGrpSpPr>
        <p:grpSpPr>
          <a:xfrm>
            <a:off x="7321806" y="3286521"/>
            <a:ext cx="749944" cy="1334453"/>
            <a:chOff x="5817574" y="2149223"/>
            <a:chExt cx="749944" cy="1334453"/>
          </a:xfrm>
        </p:grpSpPr>
        <p:sp>
          <p:nvSpPr>
            <p:cNvPr id="86" name="Rectangle 85"/>
            <p:cNvSpPr/>
            <p:nvPr/>
          </p:nvSpPr>
          <p:spPr>
            <a:xfrm rot="16200000">
              <a:off x="5470485" y="2908466"/>
              <a:ext cx="829608"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7" name="Rectangle 86"/>
            <p:cNvSpPr/>
            <p:nvPr/>
          </p:nvSpPr>
          <p:spPr>
            <a:xfrm rot="16200000">
              <a:off x="5692467" y="2947619"/>
              <a:ext cx="751302"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8" name="Rectangle 87"/>
            <p:cNvSpPr/>
            <p:nvPr/>
          </p:nvSpPr>
          <p:spPr>
            <a:xfrm rot="16200000">
              <a:off x="5665894" y="2702390"/>
              <a:ext cx="1241759"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9" name="Rectangle 88"/>
            <p:cNvSpPr/>
            <p:nvPr/>
          </p:nvSpPr>
          <p:spPr>
            <a:xfrm rot="16200000">
              <a:off x="6219190" y="3042654"/>
              <a:ext cx="561229"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0" name="Rectangle 89"/>
            <p:cNvSpPr/>
            <p:nvPr/>
          </p:nvSpPr>
          <p:spPr>
            <a:xfrm>
              <a:off x="5817574" y="3437957"/>
              <a:ext cx="749943" cy="45719"/>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91" name="Group 90"/>
          <p:cNvGrpSpPr/>
          <p:nvPr/>
        </p:nvGrpSpPr>
        <p:grpSpPr>
          <a:xfrm>
            <a:off x="8239484" y="3286521"/>
            <a:ext cx="749944" cy="1334453"/>
            <a:chOff x="5817574" y="2149223"/>
            <a:chExt cx="749944" cy="1334453"/>
          </a:xfrm>
        </p:grpSpPr>
        <p:sp>
          <p:nvSpPr>
            <p:cNvPr id="92" name="Rectangle 91"/>
            <p:cNvSpPr/>
            <p:nvPr/>
          </p:nvSpPr>
          <p:spPr>
            <a:xfrm rot="16200000">
              <a:off x="5470485" y="2908466"/>
              <a:ext cx="829608"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3" name="Rectangle 92"/>
            <p:cNvSpPr/>
            <p:nvPr/>
          </p:nvSpPr>
          <p:spPr>
            <a:xfrm rot="16200000">
              <a:off x="5692467" y="2947619"/>
              <a:ext cx="751302"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4" name="Rectangle 93"/>
            <p:cNvSpPr/>
            <p:nvPr/>
          </p:nvSpPr>
          <p:spPr>
            <a:xfrm rot="16200000">
              <a:off x="5665894" y="2702390"/>
              <a:ext cx="1241759"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5" name="Rectangle 94"/>
            <p:cNvSpPr/>
            <p:nvPr/>
          </p:nvSpPr>
          <p:spPr>
            <a:xfrm rot="16200000">
              <a:off x="6219190" y="3042654"/>
              <a:ext cx="561229"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6" name="Rectangle 95"/>
            <p:cNvSpPr/>
            <p:nvPr/>
          </p:nvSpPr>
          <p:spPr>
            <a:xfrm>
              <a:off x="5817574" y="3437957"/>
              <a:ext cx="749943" cy="45719"/>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97" name="Group 96"/>
          <p:cNvGrpSpPr/>
          <p:nvPr/>
        </p:nvGrpSpPr>
        <p:grpSpPr>
          <a:xfrm>
            <a:off x="6387742" y="3286521"/>
            <a:ext cx="749944" cy="1334453"/>
            <a:chOff x="5817574" y="2149223"/>
            <a:chExt cx="749944" cy="1334453"/>
          </a:xfrm>
        </p:grpSpPr>
        <p:sp>
          <p:nvSpPr>
            <p:cNvPr id="98" name="Rectangle 97"/>
            <p:cNvSpPr/>
            <p:nvPr/>
          </p:nvSpPr>
          <p:spPr>
            <a:xfrm rot="16200000">
              <a:off x="5470485" y="2908466"/>
              <a:ext cx="829608"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9" name="Rectangle 98"/>
            <p:cNvSpPr/>
            <p:nvPr/>
          </p:nvSpPr>
          <p:spPr>
            <a:xfrm rot="16200000">
              <a:off x="5692467" y="2947619"/>
              <a:ext cx="751302"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0" name="Rectangle 99"/>
            <p:cNvSpPr/>
            <p:nvPr/>
          </p:nvSpPr>
          <p:spPr>
            <a:xfrm rot="16200000">
              <a:off x="5665894" y="2702390"/>
              <a:ext cx="1241759"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1" name="Rectangle 100"/>
            <p:cNvSpPr/>
            <p:nvPr/>
          </p:nvSpPr>
          <p:spPr>
            <a:xfrm rot="16200000">
              <a:off x="6219190" y="3042654"/>
              <a:ext cx="561229"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2" name="Rectangle 101"/>
            <p:cNvSpPr/>
            <p:nvPr/>
          </p:nvSpPr>
          <p:spPr>
            <a:xfrm>
              <a:off x="5817574" y="3437957"/>
              <a:ext cx="749943" cy="45719"/>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03" name="Group 102"/>
          <p:cNvGrpSpPr/>
          <p:nvPr/>
        </p:nvGrpSpPr>
        <p:grpSpPr>
          <a:xfrm>
            <a:off x="4559313" y="3286521"/>
            <a:ext cx="749944" cy="1334453"/>
            <a:chOff x="5817574" y="2149223"/>
            <a:chExt cx="749944" cy="1334453"/>
          </a:xfrm>
        </p:grpSpPr>
        <p:sp>
          <p:nvSpPr>
            <p:cNvPr id="104" name="Rectangle 103"/>
            <p:cNvSpPr/>
            <p:nvPr/>
          </p:nvSpPr>
          <p:spPr>
            <a:xfrm rot="16200000">
              <a:off x="5470485" y="2908466"/>
              <a:ext cx="829608"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5" name="Rectangle 104"/>
            <p:cNvSpPr/>
            <p:nvPr/>
          </p:nvSpPr>
          <p:spPr>
            <a:xfrm rot="16200000">
              <a:off x="5692467" y="2947619"/>
              <a:ext cx="751302"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6" name="Rectangle 105"/>
            <p:cNvSpPr/>
            <p:nvPr/>
          </p:nvSpPr>
          <p:spPr>
            <a:xfrm rot="16200000">
              <a:off x="5665894" y="2702390"/>
              <a:ext cx="1241759"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7" name="Rectangle 106"/>
            <p:cNvSpPr/>
            <p:nvPr/>
          </p:nvSpPr>
          <p:spPr>
            <a:xfrm rot="16200000">
              <a:off x="6219190" y="3042654"/>
              <a:ext cx="561229"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8" name="Rectangle 107"/>
            <p:cNvSpPr/>
            <p:nvPr/>
          </p:nvSpPr>
          <p:spPr>
            <a:xfrm>
              <a:off x="5817574" y="3437957"/>
              <a:ext cx="749943" cy="45719"/>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09" name="Group 108"/>
          <p:cNvGrpSpPr/>
          <p:nvPr/>
        </p:nvGrpSpPr>
        <p:grpSpPr>
          <a:xfrm>
            <a:off x="5476991" y="3286521"/>
            <a:ext cx="749944" cy="1334453"/>
            <a:chOff x="5817574" y="2149223"/>
            <a:chExt cx="749944" cy="1334453"/>
          </a:xfrm>
        </p:grpSpPr>
        <p:sp>
          <p:nvSpPr>
            <p:cNvPr id="110" name="Rectangle 109"/>
            <p:cNvSpPr/>
            <p:nvPr/>
          </p:nvSpPr>
          <p:spPr>
            <a:xfrm rot="16200000">
              <a:off x="5470485" y="2908466"/>
              <a:ext cx="829608"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1" name="Rectangle 110"/>
            <p:cNvSpPr/>
            <p:nvPr/>
          </p:nvSpPr>
          <p:spPr>
            <a:xfrm rot="16200000">
              <a:off x="5692467" y="2947619"/>
              <a:ext cx="751302"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2" name="Rectangle 111"/>
            <p:cNvSpPr/>
            <p:nvPr/>
          </p:nvSpPr>
          <p:spPr>
            <a:xfrm rot="16200000">
              <a:off x="5665894" y="2702390"/>
              <a:ext cx="1241759"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3" name="Rectangle 112"/>
            <p:cNvSpPr/>
            <p:nvPr/>
          </p:nvSpPr>
          <p:spPr>
            <a:xfrm rot="16200000">
              <a:off x="6219190" y="3042654"/>
              <a:ext cx="561229"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4" name="Rectangle 113"/>
            <p:cNvSpPr/>
            <p:nvPr/>
          </p:nvSpPr>
          <p:spPr>
            <a:xfrm>
              <a:off x="5817574" y="3437957"/>
              <a:ext cx="749943" cy="45719"/>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15" name="Group 114"/>
          <p:cNvGrpSpPr/>
          <p:nvPr/>
        </p:nvGrpSpPr>
        <p:grpSpPr>
          <a:xfrm>
            <a:off x="3625249" y="3286521"/>
            <a:ext cx="749944" cy="1334453"/>
            <a:chOff x="5817574" y="2149223"/>
            <a:chExt cx="749944" cy="1334453"/>
          </a:xfrm>
        </p:grpSpPr>
        <p:sp>
          <p:nvSpPr>
            <p:cNvPr id="116" name="Rectangle 115"/>
            <p:cNvSpPr/>
            <p:nvPr/>
          </p:nvSpPr>
          <p:spPr>
            <a:xfrm rot="16200000">
              <a:off x="5470485" y="2908466"/>
              <a:ext cx="829608"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7" name="Rectangle 116"/>
            <p:cNvSpPr/>
            <p:nvPr/>
          </p:nvSpPr>
          <p:spPr>
            <a:xfrm rot="16200000">
              <a:off x="5692467" y="2947619"/>
              <a:ext cx="751302"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8" name="Rectangle 117"/>
            <p:cNvSpPr/>
            <p:nvPr/>
          </p:nvSpPr>
          <p:spPr>
            <a:xfrm rot="16200000">
              <a:off x="5665894" y="2702390"/>
              <a:ext cx="1241759" cy="135426"/>
            </a:xfrm>
            <a:prstGeom prst="rect">
              <a:avLst/>
            </a:prstGeom>
            <a:solidFill>
              <a:srgbClr val="E0003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9" name="Rectangle 118"/>
            <p:cNvSpPr/>
            <p:nvPr/>
          </p:nvSpPr>
          <p:spPr>
            <a:xfrm rot="16200000">
              <a:off x="6219190" y="3042654"/>
              <a:ext cx="561229" cy="135426"/>
            </a:xfrm>
            <a:prstGeom prst="rect">
              <a:avLst/>
            </a:prstGeom>
            <a:solidFill>
              <a:srgbClr val="F2DCD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20" name="Rectangle 119"/>
            <p:cNvSpPr/>
            <p:nvPr/>
          </p:nvSpPr>
          <p:spPr>
            <a:xfrm>
              <a:off x="5817574" y="3437957"/>
              <a:ext cx="749943" cy="45719"/>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121" name="Picture 120" descr="Benchmarketing blue with grey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908" y="4756224"/>
            <a:ext cx="1281761" cy="173211"/>
          </a:xfrm>
          <a:prstGeom prst="rect">
            <a:avLst/>
          </a:prstGeom>
        </p:spPr>
      </p:pic>
      <p:pic>
        <p:nvPicPr>
          <p:cNvPr id="122" name="Picture 121" descr="Newsworks_Maste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342" y="4650002"/>
            <a:ext cx="401276" cy="372370"/>
          </a:xfrm>
          <a:prstGeom prst="rect">
            <a:avLst/>
          </a:prstGeom>
        </p:spPr>
      </p:pic>
      <p:sp>
        <p:nvSpPr>
          <p:cNvPr id="55" name="object 2"/>
          <p:cNvSpPr txBox="1">
            <a:spLocks/>
          </p:cNvSpPr>
          <p:nvPr/>
        </p:nvSpPr>
        <p:spPr>
          <a:xfrm>
            <a:off x="235342" y="326182"/>
            <a:ext cx="8570549" cy="276999"/>
          </a:xfrm>
          <a:prstGeom prst="rect">
            <a:avLst/>
          </a:prstGeom>
        </p:spPr>
        <p:txBody>
          <a:bodyPr vert="horz" wrap="square" lIns="0" tIns="0" rIns="0" bIns="0" rtlCol="0" anchor="ctr">
            <a:sp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525" marR="3810" algn="l" defTabSz="342900">
              <a:lnSpc>
                <a:spcPct val="90000"/>
              </a:lnSpc>
            </a:pPr>
            <a:r>
              <a:rPr lang="en-GB" sz="2000" b="1" spc="4" dirty="0">
                <a:solidFill>
                  <a:srgbClr val="E00034"/>
                </a:solidFill>
                <a:latin typeface="Arial Black"/>
                <a:ea typeface="+mn-ea"/>
                <a:cs typeface="Arial Black"/>
              </a:rPr>
              <a:t>A meta analysis of econometric models</a:t>
            </a:r>
          </a:p>
        </p:txBody>
      </p:sp>
      <p:sp>
        <p:nvSpPr>
          <p:cNvPr id="3" name="Rectangle 2"/>
          <p:cNvSpPr/>
          <p:nvPr/>
        </p:nvSpPr>
        <p:spPr>
          <a:xfrm>
            <a:off x="248698" y="1014380"/>
            <a:ext cx="8754085" cy="2719912"/>
          </a:xfrm>
          <a:prstGeom prst="rect">
            <a:avLst/>
          </a:prstGeom>
        </p:spPr>
        <p:txBody>
          <a:bodyPr wrap="square">
            <a:spAutoFit/>
          </a:bodyPr>
          <a:lstStyle/>
          <a:p>
            <a:pPr marL="285750" indent="-285750">
              <a:lnSpc>
                <a:spcPct val="114000"/>
              </a:lnSpc>
              <a:spcBef>
                <a:spcPts val="600"/>
              </a:spcBef>
              <a:buFont typeface="Arial" panose="020B0604020202020204" pitchFamily="34" charset="0"/>
              <a:buChar char="•"/>
            </a:pPr>
            <a:r>
              <a:rPr lang="en-GB" sz="1300" dirty="0">
                <a:latin typeface="Arial" panose="020B0604020202020204" pitchFamily="34" charset="0"/>
                <a:cs typeface="Arial" panose="020B0604020202020204" pitchFamily="34" charset="0"/>
              </a:rPr>
              <a:t>Meta analysis is analysis of analysis results – the “meta data”</a:t>
            </a:r>
          </a:p>
          <a:p>
            <a:pPr marL="285750" indent="-285750">
              <a:lnSpc>
                <a:spcPct val="114000"/>
              </a:lnSpc>
              <a:spcBef>
                <a:spcPts val="600"/>
              </a:spcBef>
              <a:buFont typeface="Arial" panose="020B0604020202020204" pitchFamily="34" charset="0"/>
              <a:buChar char="•"/>
            </a:pPr>
            <a:r>
              <a:rPr lang="en-GB" sz="1300" dirty="0">
                <a:latin typeface="Arial" panose="020B0604020202020204" pitchFamily="34" charset="0"/>
                <a:cs typeface="Arial" panose="020B0604020202020204" pitchFamily="34" charset="0"/>
              </a:rPr>
              <a:t>It’s common in pharmaceuticals, clinical drugs trials</a:t>
            </a:r>
          </a:p>
          <a:p>
            <a:pPr marL="285750" indent="-285750">
              <a:lnSpc>
                <a:spcPct val="114000"/>
              </a:lnSpc>
              <a:spcBef>
                <a:spcPts val="600"/>
              </a:spcBef>
              <a:buFont typeface="Arial" panose="020B0604020202020204" pitchFamily="34" charset="0"/>
              <a:buChar char="•"/>
            </a:pPr>
            <a:r>
              <a:rPr lang="en-GB" sz="1300" dirty="0">
                <a:latin typeface="Arial" panose="020B0604020202020204" pitchFamily="34" charset="0"/>
                <a:cs typeface="Arial" panose="020B0604020202020204" pitchFamily="34" charset="0"/>
              </a:rPr>
              <a:t>One trial isn’t enough, you need hundreds so as to be sure of your results</a:t>
            </a:r>
          </a:p>
          <a:p>
            <a:pPr marL="285750" indent="-285750">
              <a:lnSpc>
                <a:spcPct val="114000"/>
              </a:lnSpc>
              <a:spcBef>
                <a:spcPts val="600"/>
              </a:spcBef>
              <a:buFont typeface="Arial" panose="020B0604020202020204" pitchFamily="34" charset="0"/>
              <a:buChar char="•"/>
            </a:pPr>
            <a:r>
              <a:rPr lang="en-GB" sz="1300" dirty="0">
                <a:latin typeface="Arial" panose="020B0604020202020204" pitchFamily="34" charset="0"/>
                <a:cs typeface="Arial" panose="020B0604020202020204" pitchFamily="34" charset="0"/>
              </a:rPr>
              <a:t>If all the trials come up with the same answer, that’s a very strong result</a:t>
            </a:r>
          </a:p>
          <a:p>
            <a:pPr marL="285750" indent="-285750">
              <a:lnSpc>
                <a:spcPct val="114000"/>
              </a:lnSpc>
              <a:spcBef>
                <a:spcPts val="600"/>
              </a:spcBef>
              <a:buFont typeface="Arial" panose="020B0604020202020204" pitchFamily="34" charset="0"/>
              <a:buChar char="•"/>
            </a:pPr>
            <a:r>
              <a:rPr lang="en-GB" sz="1300" dirty="0">
                <a:latin typeface="Arial" panose="020B0604020202020204" pitchFamily="34" charset="0"/>
                <a:cs typeface="Arial" panose="020B0604020202020204" pitchFamily="34" charset="0"/>
              </a:rPr>
              <a:t>If the trial results are different, then being able to explain robustly why they are different – different dosage, different demographic sample - is again a result and new </a:t>
            </a:r>
            <a:r>
              <a:rPr lang="en-GB" sz="1300" dirty="0" smtClean="0">
                <a:latin typeface="Arial" panose="020B0604020202020204" pitchFamily="34" charset="0"/>
                <a:cs typeface="Arial" panose="020B0604020202020204" pitchFamily="34" charset="0"/>
              </a:rPr>
              <a:t>learning</a:t>
            </a:r>
          </a:p>
          <a:p>
            <a:pPr marL="285750" indent="-285750">
              <a:buFont typeface="Arial" panose="020B0604020202020204" pitchFamily="34" charset="0"/>
              <a:buChar char="•"/>
              <a:defRPr/>
            </a:pPr>
            <a:r>
              <a:rPr lang="en-GB" sz="1300" dirty="0">
                <a:latin typeface="Arial" panose="020B0604020202020204" pitchFamily="34" charset="0"/>
                <a:cs typeface="Arial" panose="020B0604020202020204" pitchFamily="34" charset="0"/>
              </a:rPr>
              <a:t>Using our cake analogy – we can work out whether better tasting cakes always use butter rather than margarine in the recipe,  and whether using three eggs works better than two</a:t>
            </a:r>
          </a:p>
          <a:p>
            <a:endParaRPr lang="en-GB" sz="1400" dirty="0">
              <a:latin typeface="Arial" panose="020B0604020202020204" pitchFamily="34" charset="0"/>
              <a:cs typeface="Arial" panose="020B0604020202020204" pitchFamily="34" charset="0"/>
            </a:endParaRPr>
          </a:p>
          <a:p>
            <a:pPr marL="285750" indent="-285750">
              <a:lnSpc>
                <a:spcPct val="114000"/>
              </a:lnSpc>
              <a:spcBef>
                <a:spcPts val="600"/>
              </a:spcBef>
              <a:buFont typeface="Arial" panose="020B0604020202020204" pitchFamily="34" charset="0"/>
              <a:buChar char="•"/>
            </a:pPr>
            <a:endParaRPr lang="en-GB"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5106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2188</TotalTime>
  <Words>1318</Words>
  <Application>Microsoft Office PowerPoint</Application>
  <PresentationFormat>On-screen Show (16:9)</PresentationFormat>
  <Paragraphs>203</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Arial Black</vt:lpstr>
      <vt:lpstr>Calibri</vt:lpstr>
      <vt:lpstr>Century Gothic</vt:lpstr>
      <vt:lpstr>Rockwell</vt:lpstr>
      <vt:lpstr>Office Theme</vt:lpstr>
      <vt:lpstr>Worksheet</vt:lpstr>
      <vt:lpstr>The ROI study</vt:lpstr>
      <vt:lpstr>PowerPoint Presentation</vt:lpstr>
      <vt:lpstr>PowerPoint Presentation</vt:lpstr>
      <vt:lpstr>PowerPoint Presentation</vt:lpstr>
      <vt:lpstr>SMI data provides a representative picture of actual media mix</vt:lpstr>
      <vt:lpstr>PowerPoint Presentation</vt:lpstr>
      <vt:lpstr>Econometrics – identifying and assigning a weight to the ingredients driving sales</vt:lpstr>
      <vt:lpstr>Calculating revenue return on investment (RROI)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Newsworks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Lukas</dc:creator>
  <cp:lastModifiedBy>Judy Harman</cp:lastModifiedBy>
  <cp:revision>263</cp:revision>
  <cp:lastPrinted>2016-07-08T14:13:09Z</cp:lastPrinted>
  <dcterms:created xsi:type="dcterms:W3CDTF">2016-07-04T09:14:48Z</dcterms:created>
  <dcterms:modified xsi:type="dcterms:W3CDTF">2016-07-12T10:35:54Z</dcterms:modified>
</cp:coreProperties>
</file>